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580" r:id="rId3"/>
    <p:sldId id="628" r:id="rId4"/>
    <p:sldId id="559" r:id="rId5"/>
    <p:sldId id="658" r:id="rId6"/>
    <p:sldId id="659" r:id="rId7"/>
    <p:sldId id="660" r:id="rId8"/>
    <p:sldId id="591" r:id="rId9"/>
    <p:sldId id="657" r:id="rId10"/>
    <p:sldId id="262" r:id="rId11"/>
  </p:sldIdLst>
  <p:sldSz cx="20104100" cy="11309350"/>
  <p:notesSz cx="20104100" cy="1130935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6600"/>
    <a:srgbClr val="336600"/>
    <a:srgbClr val="006600"/>
    <a:srgbClr val="FF4B21"/>
    <a:srgbClr val="009900"/>
    <a:srgbClr val="FF9900"/>
    <a:srgbClr val="CC66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autoAdjust="0"/>
    <p:restoredTop sz="96120" autoAdjust="0"/>
  </p:normalViewPr>
  <p:slideViewPr>
    <p:cSldViewPr>
      <p:cViewPr varScale="1">
        <p:scale>
          <a:sx n="67" d="100"/>
          <a:sy n="67" d="100"/>
        </p:scale>
        <p:origin x="654" y="90"/>
      </p:cViewPr>
      <p:guideLst>
        <p:guide orient="horz" pos="2880"/>
        <p:guide pos="2160"/>
      </p:guideLst>
    </p:cSldViewPr>
  </p:slideViewPr>
  <p:notesTextViewPr>
    <p:cViewPr>
      <p:scale>
        <a:sx n="50" d="100"/>
        <a:sy n="5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8712200" cy="56515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11387138" y="0"/>
            <a:ext cx="8712200" cy="565150"/>
          </a:xfrm>
          <a:prstGeom prst="rect">
            <a:avLst/>
          </a:prstGeom>
        </p:spPr>
        <p:txBody>
          <a:bodyPr vert="horz" lIns="91440" tIns="45720" rIns="91440" bIns="45720" rtlCol="0"/>
          <a:lstStyle>
            <a:lvl1pPr algn="r">
              <a:defRPr sz="1200"/>
            </a:lvl1pPr>
          </a:lstStyle>
          <a:p>
            <a:fld id="{DB0DC3DE-EB51-4B91-8379-0B32E52F259D}" type="datetimeFigureOut">
              <a:rPr lang="es-CO" smtClean="0"/>
              <a:t>08/27/2024</a:t>
            </a:fld>
            <a:endParaRPr lang="es-CO"/>
          </a:p>
        </p:txBody>
      </p:sp>
      <p:sp>
        <p:nvSpPr>
          <p:cNvPr id="4" name="3 Marcador de imagen de diapositiva"/>
          <p:cNvSpPr>
            <a:spLocks noGrp="1" noRot="1" noChangeAspect="1"/>
          </p:cNvSpPr>
          <p:nvPr>
            <p:ph type="sldImg" idx="2"/>
          </p:nvPr>
        </p:nvSpPr>
        <p:spPr>
          <a:xfrm>
            <a:off x="6281738" y="847725"/>
            <a:ext cx="7540625" cy="42418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2009775" y="5372100"/>
            <a:ext cx="16084550" cy="508952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10742613"/>
            <a:ext cx="8712200" cy="56515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11387138" y="10742613"/>
            <a:ext cx="8712200" cy="565150"/>
          </a:xfrm>
          <a:prstGeom prst="rect">
            <a:avLst/>
          </a:prstGeom>
        </p:spPr>
        <p:txBody>
          <a:bodyPr vert="horz" lIns="91440" tIns="45720" rIns="91440" bIns="45720" rtlCol="0" anchor="b"/>
          <a:lstStyle>
            <a:lvl1pPr algn="r">
              <a:defRPr sz="1200"/>
            </a:lvl1pPr>
          </a:lstStyle>
          <a:p>
            <a:fld id="{1CA3C74E-6575-4260-A0AE-6214D29932C9}" type="slidenum">
              <a:rPr lang="es-CO" smtClean="0"/>
              <a:t>‹Nº›</a:t>
            </a:fld>
            <a:endParaRPr lang="es-CO"/>
          </a:p>
        </p:txBody>
      </p:sp>
    </p:spTree>
    <p:extLst>
      <p:ext uri="{BB962C8B-B14F-4D97-AF65-F5344CB8AC3E}">
        <p14:creationId xmlns:p14="http://schemas.microsoft.com/office/powerpoint/2010/main" val="4225828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7237819" y="8649186"/>
            <a:ext cx="1731010" cy="1406525"/>
          </a:xfrm>
          <a:custGeom>
            <a:avLst/>
            <a:gdLst/>
            <a:ahLst/>
            <a:cxnLst/>
            <a:rect l="l" t="t" r="r" b="b"/>
            <a:pathLst>
              <a:path w="1731009" h="1406525">
                <a:moveTo>
                  <a:pt x="585647" y="816645"/>
                </a:moveTo>
                <a:lnTo>
                  <a:pt x="389967" y="816645"/>
                </a:lnTo>
                <a:lnTo>
                  <a:pt x="397587" y="863629"/>
                </a:lnTo>
                <a:lnTo>
                  <a:pt x="408367" y="909469"/>
                </a:lnTo>
                <a:lnTo>
                  <a:pt x="422190" y="954047"/>
                </a:lnTo>
                <a:lnTo>
                  <a:pt x="438938" y="997246"/>
                </a:lnTo>
                <a:lnTo>
                  <a:pt x="458494" y="1038947"/>
                </a:lnTo>
                <a:lnTo>
                  <a:pt x="480741" y="1079034"/>
                </a:lnTo>
                <a:lnTo>
                  <a:pt x="505561" y="1117387"/>
                </a:lnTo>
                <a:lnTo>
                  <a:pt x="532838" y="1153890"/>
                </a:lnTo>
                <a:lnTo>
                  <a:pt x="562453" y="1188425"/>
                </a:lnTo>
                <a:lnTo>
                  <a:pt x="594290" y="1220873"/>
                </a:lnTo>
                <a:lnTo>
                  <a:pt x="628231" y="1251118"/>
                </a:lnTo>
                <a:lnTo>
                  <a:pt x="664159" y="1279041"/>
                </a:lnTo>
                <a:lnTo>
                  <a:pt x="701956" y="1304525"/>
                </a:lnTo>
                <a:lnTo>
                  <a:pt x="741506" y="1327452"/>
                </a:lnTo>
                <a:lnTo>
                  <a:pt x="782691" y="1347704"/>
                </a:lnTo>
                <a:lnTo>
                  <a:pt x="825394" y="1365163"/>
                </a:lnTo>
                <a:lnTo>
                  <a:pt x="869497" y="1379712"/>
                </a:lnTo>
                <a:lnTo>
                  <a:pt x="914884" y="1391233"/>
                </a:lnTo>
                <a:lnTo>
                  <a:pt x="961436" y="1399608"/>
                </a:lnTo>
                <a:lnTo>
                  <a:pt x="1009037" y="1404719"/>
                </a:lnTo>
                <a:lnTo>
                  <a:pt x="1057569" y="1406449"/>
                </a:lnTo>
                <a:lnTo>
                  <a:pt x="1105632" y="1404752"/>
                </a:lnTo>
                <a:lnTo>
                  <a:pt x="1152782" y="1399739"/>
                </a:lnTo>
                <a:lnTo>
                  <a:pt x="1198907" y="1391523"/>
                </a:lnTo>
                <a:lnTo>
                  <a:pt x="1243892" y="1380219"/>
                </a:lnTo>
                <a:lnTo>
                  <a:pt x="1287623" y="1365941"/>
                </a:lnTo>
                <a:lnTo>
                  <a:pt x="1329986" y="1348804"/>
                </a:lnTo>
                <a:lnTo>
                  <a:pt x="1370868" y="1328922"/>
                </a:lnTo>
                <a:lnTo>
                  <a:pt x="1410154" y="1306408"/>
                </a:lnTo>
                <a:lnTo>
                  <a:pt x="1447731" y="1281379"/>
                </a:lnTo>
                <a:lnTo>
                  <a:pt x="1483485" y="1253947"/>
                </a:lnTo>
                <a:lnTo>
                  <a:pt x="1517302" y="1224227"/>
                </a:lnTo>
                <a:lnTo>
                  <a:pt x="1527943"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09"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3" y="1213544"/>
                </a:lnTo>
                <a:lnTo>
                  <a:pt x="1578670" y="1158382"/>
                </a:lnTo>
                <a:lnTo>
                  <a:pt x="1605992" y="1122485"/>
                </a:lnTo>
                <a:lnTo>
                  <a:pt x="1630922" y="1084757"/>
                </a:lnTo>
                <a:lnTo>
                  <a:pt x="1653346" y="1045314"/>
                </a:lnTo>
                <a:lnTo>
                  <a:pt x="1673149" y="1004269"/>
                </a:lnTo>
                <a:lnTo>
                  <a:pt x="1690218" y="961736"/>
                </a:lnTo>
                <a:lnTo>
                  <a:pt x="1704439" y="917830"/>
                </a:lnTo>
                <a:lnTo>
                  <a:pt x="1715698" y="872666"/>
                </a:lnTo>
                <a:lnTo>
                  <a:pt x="1723881" y="826357"/>
                </a:lnTo>
                <a:lnTo>
                  <a:pt x="1728875" y="779017"/>
                </a:lnTo>
                <a:lnTo>
                  <a:pt x="1730565" y="730763"/>
                </a:lnTo>
                <a:lnTo>
                  <a:pt x="1730094" y="705223"/>
                </a:lnTo>
                <a:lnTo>
                  <a:pt x="1728692" y="679925"/>
                </a:lnTo>
                <a:lnTo>
                  <a:pt x="1726372" y="654885"/>
                </a:lnTo>
                <a:lnTo>
                  <a:pt x="1723151" y="630116"/>
                </a:lnTo>
                <a:lnTo>
                  <a:pt x="1722670" y="626850"/>
                </a:lnTo>
                <a:close/>
              </a:path>
              <a:path w="1731009"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09"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sp>
        <p:nvSpPr>
          <p:cNvPr id="2" name="Holder 2"/>
          <p:cNvSpPr>
            <a:spLocks noGrp="1"/>
          </p:cNvSpPr>
          <p:nvPr>
            <p:ph type="ctrTitle"/>
          </p:nvPr>
        </p:nvSpPr>
        <p:spPr>
          <a:xfrm>
            <a:off x="7944808" y="1763041"/>
            <a:ext cx="4214483" cy="1178560"/>
          </a:xfrm>
          <a:prstGeom prst="rect">
            <a:avLst/>
          </a:prstGeom>
        </p:spPr>
        <p:txBody>
          <a:bodyPr wrap="square" lIns="0" tIns="0" rIns="0" bIns="0">
            <a:spAutoFit/>
          </a:bodyPr>
          <a:lstStyle>
            <a:lvl1pPr>
              <a:defRPr sz="7550" b="0" i="0">
                <a:solidFill>
                  <a:srgbClr val="D86300"/>
                </a:solidFill>
                <a:latin typeface="Verdana"/>
                <a:cs typeface="Verdana"/>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600" b="0"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600" b="0" i="0">
                <a:solidFill>
                  <a:schemeClr val="bg1"/>
                </a:solidFill>
                <a:latin typeface="Verdana"/>
                <a:cs typeface="Verdana"/>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600" b="0"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04657" y="758272"/>
            <a:ext cx="8494785" cy="1946910"/>
          </a:xfrm>
          <a:prstGeom prst="rect">
            <a:avLst/>
          </a:prstGeom>
        </p:spPr>
        <p:txBody>
          <a:bodyPr wrap="square" lIns="0" tIns="0" rIns="0" bIns="0">
            <a:spAutoFit/>
          </a:bodyPr>
          <a:lstStyle>
            <a:lvl1pPr>
              <a:defRPr sz="12600" b="0" i="0">
                <a:solidFill>
                  <a:schemeClr val="bg1"/>
                </a:solidFill>
                <a:latin typeface="Verdana"/>
                <a:cs typeface="Verdana"/>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8/27/2024</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www.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www.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mailto:comunicaciones@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comunicaciones@terminalgirardot.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099" cy="11308556"/>
          </a:xfrm>
          <a:prstGeom prst="rect">
            <a:avLst/>
          </a:prstGeom>
        </p:spPr>
      </p:pic>
      <p:sp>
        <p:nvSpPr>
          <p:cNvPr id="3" name="object 3"/>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D86300">
              <a:alpha val="54998"/>
            </a:srgbClr>
          </a:solidFill>
        </p:spPr>
        <p:txBody>
          <a:bodyPr wrap="square" lIns="0" tIns="0" rIns="0" bIns="0" rtlCol="0"/>
          <a:lstStyle/>
          <a:p>
            <a:endParaRPr/>
          </a:p>
        </p:txBody>
      </p:sp>
      <p:sp>
        <p:nvSpPr>
          <p:cNvPr id="4" name="object 4"/>
          <p:cNvSpPr/>
          <p:nvPr/>
        </p:nvSpPr>
        <p:spPr>
          <a:xfrm>
            <a:off x="9005300" y="0"/>
            <a:ext cx="11099165" cy="11308715"/>
          </a:xfrm>
          <a:custGeom>
            <a:avLst/>
            <a:gdLst/>
            <a:ahLst/>
            <a:cxnLst/>
            <a:rect l="l" t="t" r="r" b="b"/>
            <a:pathLst>
              <a:path w="11099165" h="11308715">
                <a:moveTo>
                  <a:pt x="11098798" y="0"/>
                </a:moveTo>
                <a:lnTo>
                  <a:pt x="6372488" y="0"/>
                </a:lnTo>
                <a:lnTo>
                  <a:pt x="0" y="11308556"/>
                </a:lnTo>
                <a:lnTo>
                  <a:pt x="11098798" y="11308556"/>
                </a:lnTo>
                <a:lnTo>
                  <a:pt x="11098798" y="0"/>
                </a:lnTo>
                <a:close/>
              </a:path>
            </a:pathLst>
          </a:custGeom>
          <a:solidFill>
            <a:srgbClr val="D86300">
              <a:alpha val="79998"/>
            </a:srgbClr>
          </a:solidFill>
        </p:spPr>
        <p:txBody>
          <a:bodyPr wrap="square" lIns="0" tIns="0" rIns="0" bIns="0" rtlCol="0"/>
          <a:lstStyle/>
          <a:p>
            <a:endParaRPr/>
          </a:p>
        </p:txBody>
      </p:sp>
      <p:sp>
        <p:nvSpPr>
          <p:cNvPr id="5" name="object 5"/>
          <p:cNvSpPr txBox="1"/>
          <p:nvPr/>
        </p:nvSpPr>
        <p:spPr>
          <a:xfrm>
            <a:off x="2493702" y="7146969"/>
            <a:ext cx="6090920" cy="895350"/>
          </a:xfrm>
          <a:prstGeom prst="rect">
            <a:avLst/>
          </a:prstGeom>
        </p:spPr>
        <p:txBody>
          <a:bodyPr vert="horz" wrap="square" lIns="0" tIns="12700" rIns="0" bIns="0" rtlCol="0">
            <a:spAutoFit/>
          </a:bodyPr>
          <a:lstStyle/>
          <a:p>
            <a:pPr marL="1252220" marR="5080" indent="-1240155">
              <a:lnSpc>
                <a:spcPct val="100000"/>
              </a:lnSpc>
              <a:spcBef>
                <a:spcPts val="100"/>
              </a:spcBef>
            </a:pPr>
            <a:r>
              <a:rPr sz="2850" spc="275" dirty="0">
                <a:solidFill>
                  <a:srgbClr val="FFFFFF"/>
                </a:solidFill>
                <a:latin typeface="Verdana"/>
                <a:cs typeface="Verdana"/>
              </a:rPr>
              <a:t>TERMINAL</a:t>
            </a:r>
            <a:r>
              <a:rPr sz="2850" spc="-185" dirty="0">
                <a:solidFill>
                  <a:srgbClr val="FFFFFF"/>
                </a:solidFill>
                <a:latin typeface="Verdana"/>
                <a:cs typeface="Verdana"/>
              </a:rPr>
              <a:t> </a:t>
            </a:r>
            <a:r>
              <a:rPr sz="2850" spc="190" dirty="0">
                <a:solidFill>
                  <a:srgbClr val="FFFFFF"/>
                </a:solidFill>
                <a:latin typeface="Verdana"/>
                <a:cs typeface="Verdana"/>
              </a:rPr>
              <a:t>DE</a:t>
            </a:r>
            <a:r>
              <a:rPr sz="2850" spc="-180" dirty="0">
                <a:solidFill>
                  <a:srgbClr val="FFFFFF"/>
                </a:solidFill>
                <a:latin typeface="Verdana"/>
                <a:cs typeface="Verdana"/>
              </a:rPr>
              <a:t> </a:t>
            </a:r>
            <a:r>
              <a:rPr sz="2850" spc="310" dirty="0">
                <a:solidFill>
                  <a:srgbClr val="FFFFFF"/>
                </a:solidFill>
                <a:latin typeface="Verdana"/>
                <a:cs typeface="Verdana"/>
              </a:rPr>
              <a:t>TRANSPORTES </a:t>
            </a:r>
            <a:r>
              <a:rPr sz="2850" spc="-985" dirty="0">
                <a:solidFill>
                  <a:srgbClr val="FFFFFF"/>
                </a:solidFill>
                <a:latin typeface="Verdana"/>
                <a:cs typeface="Verdana"/>
              </a:rPr>
              <a:t> </a:t>
            </a:r>
            <a:r>
              <a:rPr sz="2850" spc="190" dirty="0">
                <a:solidFill>
                  <a:srgbClr val="FFFFFF"/>
                </a:solidFill>
                <a:latin typeface="Verdana"/>
                <a:cs typeface="Verdana"/>
              </a:rPr>
              <a:t>DE</a:t>
            </a:r>
            <a:r>
              <a:rPr sz="2850" spc="-180" dirty="0">
                <a:solidFill>
                  <a:srgbClr val="FFFFFF"/>
                </a:solidFill>
                <a:latin typeface="Verdana"/>
                <a:cs typeface="Verdana"/>
              </a:rPr>
              <a:t> </a:t>
            </a:r>
            <a:r>
              <a:rPr sz="2850" spc="195" dirty="0">
                <a:solidFill>
                  <a:srgbClr val="FFFFFF"/>
                </a:solidFill>
                <a:latin typeface="Verdana"/>
                <a:cs typeface="Verdana"/>
              </a:rPr>
              <a:t>GIRARDOT</a:t>
            </a:r>
            <a:r>
              <a:rPr sz="2850" spc="-180" dirty="0">
                <a:solidFill>
                  <a:srgbClr val="FFFFFF"/>
                </a:solidFill>
                <a:latin typeface="Verdana"/>
                <a:cs typeface="Verdana"/>
              </a:rPr>
              <a:t> </a:t>
            </a:r>
            <a:r>
              <a:rPr sz="2850" spc="50" dirty="0">
                <a:solidFill>
                  <a:srgbClr val="FFFFFF"/>
                </a:solidFill>
                <a:latin typeface="Verdana"/>
                <a:cs typeface="Verdana"/>
              </a:rPr>
              <a:t>S.A</a:t>
            </a:r>
            <a:endParaRPr sz="2850">
              <a:latin typeface="Verdana"/>
              <a:cs typeface="Verdana"/>
            </a:endParaRPr>
          </a:p>
        </p:txBody>
      </p:sp>
      <p:sp>
        <p:nvSpPr>
          <p:cNvPr id="6" name="object 6"/>
          <p:cNvSpPr/>
          <p:nvPr/>
        </p:nvSpPr>
        <p:spPr>
          <a:xfrm>
            <a:off x="2932790" y="2912863"/>
            <a:ext cx="4516120" cy="3657600"/>
          </a:xfrm>
          <a:custGeom>
            <a:avLst/>
            <a:gdLst/>
            <a:ahLst/>
            <a:cxnLst/>
            <a:rect l="l" t="t" r="r" b="b"/>
            <a:pathLst>
              <a:path w="4516120" h="3657600">
                <a:moveTo>
                  <a:pt x="2997768" y="3644900"/>
                </a:moveTo>
                <a:lnTo>
                  <a:pt x="2515481" y="3644900"/>
                </a:lnTo>
                <a:lnTo>
                  <a:pt x="2563531" y="3657600"/>
                </a:lnTo>
                <a:lnTo>
                  <a:pt x="2950824" y="3657600"/>
                </a:lnTo>
                <a:lnTo>
                  <a:pt x="2997768" y="3644900"/>
                </a:lnTo>
                <a:close/>
              </a:path>
              <a:path w="4516120" h="3657600">
                <a:moveTo>
                  <a:pt x="1528121" y="2120900"/>
                </a:moveTo>
                <a:lnTo>
                  <a:pt x="1017518" y="2120900"/>
                </a:lnTo>
                <a:lnTo>
                  <a:pt x="1024252" y="2171700"/>
                </a:lnTo>
                <a:lnTo>
                  <a:pt x="1032261" y="2222500"/>
                </a:lnTo>
                <a:lnTo>
                  <a:pt x="1041527" y="2273300"/>
                </a:lnTo>
                <a:lnTo>
                  <a:pt x="1052032" y="2311400"/>
                </a:lnTo>
                <a:lnTo>
                  <a:pt x="1063758" y="2362200"/>
                </a:lnTo>
                <a:lnTo>
                  <a:pt x="1076688" y="2400300"/>
                </a:lnTo>
                <a:lnTo>
                  <a:pt x="1090803" y="2451100"/>
                </a:lnTo>
                <a:lnTo>
                  <a:pt x="1106085" y="2501900"/>
                </a:lnTo>
                <a:lnTo>
                  <a:pt x="1122516" y="2540000"/>
                </a:lnTo>
                <a:lnTo>
                  <a:pt x="1140079" y="2578100"/>
                </a:lnTo>
                <a:lnTo>
                  <a:pt x="1158755" y="2628900"/>
                </a:lnTo>
                <a:lnTo>
                  <a:pt x="1178526" y="2667000"/>
                </a:lnTo>
                <a:lnTo>
                  <a:pt x="1199374" y="2705100"/>
                </a:lnTo>
                <a:lnTo>
                  <a:pt x="1221281" y="2755900"/>
                </a:lnTo>
                <a:lnTo>
                  <a:pt x="1244230" y="2794000"/>
                </a:lnTo>
                <a:lnTo>
                  <a:pt x="1268202" y="2832100"/>
                </a:lnTo>
                <a:lnTo>
                  <a:pt x="1293179" y="2870200"/>
                </a:lnTo>
                <a:lnTo>
                  <a:pt x="1319143" y="2908300"/>
                </a:lnTo>
                <a:lnTo>
                  <a:pt x="1346076" y="2946400"/>
                </a:lnTo>
                <a:lnTo>
                  <a:pt x="1373961" y="2984500"/>
                </a:lnTo>
                <a:lnTo>
                  <a:pt x="1402779" y="3022600"/>
                </a:lnTo>
                <a:lnTo>
                  <a:pt x="1432512" y="3060700"/>
                </a:lnTo>
                <a:lnTo>
                  <a:pt x="1463142" y="3086100"/>
                </a:lnTo>
                <a:lnTo>
                  <a:pt x="1494652" y="3124200"/>
                </a:lnTo>
                <a:lnTo>
                  <a:pt x="1527023" y="3162300"/>
                </a:lnTo>
                <a:lnTo>
                  <a:pt x="1560236" y="3187700"/>
                </a:lnTo>
                <a:lnTo>
                  <a:pt x="1594276" y="3225800"/>
                </a:lnTo>
                <a:lnTo>
                  <a:pt x="1629122" y="3251200"/>
                </a:lnTo>
                <a:lnTo>
                  <a:pt x="1664757" y="3276600"/>
                </a:lnTo>
                <a:lnTo>
                  <a:pt x="1701164" y="3302000"/>
                </a:lnTo>
                <a:lnTo>
                  <a:pt x="1738324" y="3340100"/>
                </a:lnTo>
                <a:lnTo>
                  <a:pt x="1776219" y="3365500"/>
                </a:lnTo>
                <a:lnTo>
                  <a:pt x="1814832" y="3390900"/>
                </a:lnTo>
                <a:lnTo>
                  <a:pt x="1854143" y="3416300"/>
                </a:lnTo>
                <a:lnTo>
                  <a:pt x="1894136" y="3441700"/>
                </a:lnTo>
                <a:lnTo>
                  <a:pt x="1934792" y="3454400"/>
                </a:lnTo>
                <a:lnTo>
                  <a:pt x="2018021" y="3505200"/>
                </a:lnTo>
                <a:lnTo>
                  <a:pt x="2103688" y="3530600"/>
                </a:lnTo>
                <a:lnTo>
                  <a:pt x="2147390" y="3556000"/>
                </a:lnTo>
                <a:lnTo>
                  <a:pt x="2191647" y="3568700"/>
                </a:lnTo>
                <a:lnTo>
                  <a:pt x="2467841" y="3644900"/>
                </a:lnTo>
                <a:lnTo>
                  <a:pt x="3044323" y="3644900"/>
                </a:lnTo>
                <a:lnTo>
                  <a:pt x="3181480" y="3606800"/>
                </a:lnTo>
                <a:lnTo>
                  <a:pt x="3226308" y="3606800"/>
                </a:lnTo>
                <a:lnTo>
                  <a:pt x="3270662" y="3594100"/>
                </a:lnTo>
                <a:lnTo>
                  <a:pt x="3314527" y="3568700"/>
                </a:lnTo>
                <a:lnTo>
                  <a:pt x="3443012" y="3530600"/>
                </a:lnTo>
                <a:lnTo>
                  <a:pt x="3484748" y="3505200"/>
                </a:lnTo>
                <a:lnTo>
                  <a:pt x="3525911" y="3492500"/>
                </a:lnTo>
                <a:lnTo>
                  <a:pt x="3606448" y="3441700"/>
                </a:lnTo>
                <a:lnTo>
                  <a:pt x="3645789" y="3429000"/>
                </a:lnTo>
                <a:lnTo>
                  <a:pt x="3684489" y="3403600"/>
                </a:lnTo>
                <a:lnTo>
                  <a:pt x="3722531" y="3378200"/>
                </a:lnTo>
                <a:lnTo>
                  <a:pt x="3759899" y="3352800"/>
                </a:lnTo>
                <a:lnTo>
                  <a:pt x="3796576" y="3327400"/>
                </a:lnTo>
                <a:lnTo>
                  <a:pt x="3832546" y="3302000"/>
                </a:lnTo>
                <a:lnTo>
                  <a:pt x="3867791" y="3263900"/>
                </a:lnTo>
                <a:lnTo>
                  <a:pt x="3902294" y="3238500"/>
                </a:lnTo>
                <a:lnTo>
                  <a:pt x="3936040" y="3213100"/>
                </a:lnTo>
                <a:lnTo>
                  <a:pt x="3969011" y="3175000"/>
                </a:lnTo>
                <a:lnTo>
                  <a:pt x="3985101" y="3162300"/>
                </a:lnTo>
                <a:lnTo>
                  <a:pt x="2659709" y="3162300"/>
                </a:lnTo>
                <a:lnTo>
                  <a:pt x="2611215" y="3149600"/>
                </a:lnTo>
                <a:lnTo>
                  <a:pt x="2563281" y="3149600"/>
                </a:lnTo>
                <a:lnTo>
                  <a:pt x="2377846" y="3098800"/>
                </a:lnTo>
                <a:lnTo>
                  <a:pt x="2289409" y="3073400"/>
                </a:lnTo>
                <a:lnTo>
                  <a:pt x="2246385" y="3048000"/>
                </a:lnTo>
                <a:lnTo>
                  <a:pt x="2204204" y="3035300"/>
                </a:lnTo>
                <a:lnTo>
                  <a:pt x="2162904" y="3009900"/>
                </a:lnTo>
                <a:lnTo>
                  <a:pt x="2122518" y="2984500"/>
                </a:lnTo>
                <a:lnTo>
                  <a:pt x="2083083" y="2959100"/>
                </a:lnTo>
                <a:lnTo>
                  <a:pt x="2044634" y="2933700"/>
                </a:lnTo>
                <a:lnTo>
                  <a:pt x="2007208" y="2908300"/>
                </a:lnTo>
                <a:lnTo>
                  <a:pt x="1970839" y="2882900"/>
                </a:lnTo>
                <a:lnTo>
                  <a:pt x="1935563" y="2844800"/>
                </a:lnTo>
                <a:lnTo>
                  <a:pt x="1901415" y="2819400"/>
                </a:lnTo>
                <a:lnTo>
                  <a:pt x="1868433" y="2781300"/>
                </a:lnTo>
                <a:lnTo>
                  <a:pt x="1836650" y="2755900"/>
                </a:lnTo>
                <a:lnTo>
                  <a:pt x="1806102" y="2717800"/>
                </a:lnTo>
                <a:lnTo>
                  <a:pt x="1776826" y="2679700"/>
                </a:lnTo>
                <a:lnTo>
                  <a:pt x="1748857" y="2641600"/>
                </a:lnTo>
                <a:lnTo>
                  <a:pt x="1722230" y="2603500"/>
                </a:lnTo>
                <a:lnTo>
                  <a:pt x="1696982" y="2565400"/>
                </a:lnTo>
                <a:lnTo>
                  <a:pt x="1673146" y="2527300"/>
                </a:lnTo>
                <a:lnTo>
                  <a:pt x="1650761" y="2489200"/>
                </a:lnTo>
                <a:lnTo>
                  <a:pt x="1629860" y="2438400"/>
                </a:lnTo>
                <a:lnTo>
                  <a:pt x="1610479" y="2400300"/>
                </a:lnTo>
                <a:lnTo>
                  <a:pt x="1592655" y="2349500"/>
                </a:lnTo>
                <a:lnTo>
                  <a:pt x="1576422" y="2311400"/>
                </a:lnTo>
                <a:lnTo>
                  <a:pt x="1561817" y="2260600"/>
                </a:lnTo>
                <a:lnTo>
                  <a:pt x="1548874" y="2222500"/>
                </a:lnTo>
                <a:lnTo>
                  <a:pt x="1537630" y="2171700"/>
                </a:lnTo>
                <a:lnTo>
                  <a:pt x="1528121" y="2120900"/>
                </a:lnTo>
                <a:close/>
              </a:path>
              <a:path w="4516120" h="3657600">
                <a:moveTo>
                  <a:pt x="4494910" y="1625600"/>
                </a:moveTo>
                <a:lnTo>
                  <a:pt x="0" y="1625600"/>
                </a:lnTo>
                <a:lnTo>
                  <a:pt x="0" y="1828800"/>
                </a:lnTo>
                <a:lnTo>
                  <a:pt x="504246" y="1828800"/>
                </a:lnTo>
                <a:lnTo>
                  <a:pt x="504246" y="1917700"/>
                </a:lnTo>
                <a:lnTo>
                  <a:pt x="0" y="1917700"/>
                </a:lnTo>
                <a:lnTo>
                  <a:pt x="0" y="2120900"/>
                </a:lnTo>
                <a:lnTo>
                  <a:pt x="3988339" y="2120900"/>
                </a:lnTo>
                <a:lnTo>
                  <a:pt x="3978829" y="2171700"/>
                </a:lnTo>
                <a:lnTo>
                  <a:pt x="3967585" y="2222500"/>
                </a:lnTo>
                <a:lnTo>
                  <a:pt x="3954643" y="2260600"/>
                </a:lnTo>
                <a:lnTo>
                  <a:pt x="3940037" y="2311400"/>
                </a:lnTo>
                <a:lnTo>
                  <a:pt x="3923805" y="2349500"/>
                </a:lnTo>
                <a:lnTo>
                  <a:pt x="3905980" y="2400300"/>
                </a:lnTo>
                <a:lnTo>
                  <a:pt x="3886600" y="2438400"/>
                </a:lnTo>
                <a:lnTo>
                  <a:pt x="3865699" y="2489200"/>
                </a:lnTo>
                <a:lnTo>
                  <a:pt x="3843313" y="2527300"/>
                </a:lnTo>
                <a:lnTo>
                  <a:pt x="3819478" y="2565400"/>
                </a:lnTo>
                <a:lnTo>
                  <a:pt x="3794229" y="2603500"/>
                </a:lnTo>
                <a:lnTo>
                  <a:pt x="3767602" y="2641600"/>
                </a:lnTo>
                <a:lnTo>
                  <a:pt x="3739633" y="2679700"/>
                </a:lnTo>
                <a:lnTo>
                  <a:pt x="3710357" y="2717800"/>
                </a:lnTo>
                <a:lnTo>
                  <a:pt x="3679810" y="2755900"/>
                </a:lnTo>
                <a:lnTo>
                  <a:pt x="3648027" y="2781300"/>
                </a:lnTo>
                <a:lnTo>
                  <a:pt x="3615044" y="2819400"/>
                </a:lnTo>
                <a:lnTo>
                  <a:pt x="3580897" y="2844800"/>
                </a:lnTo>
                <a:lnTo>
                  <a:pt x="3545621" y="2882900"/>
                </a:lnTo>
                <a:lnTo>
                  <a:pt x="3509252" y="2908300"/>
                </a:lnTo>
                <a:lnTo>
                  <a:pt x="3471825" y="2933700"/>
                </a:lnTo>
                <a:lnTo>
                  <a:pt x="3433376" y="2959100"/>
                </a:lnTo>
                <a:lnTo>
                  <a:pt x="3393941" y="2984500"/>
                </a:lnTo>
                <a:lnTo>
                  <a:pt x="3353556" y="3009900"/>
                </a:lnTo>
                <a:lnTo>
                  <a:pt x="3312255" y="3035300"/>
                </a:lnTo>
                <a:lnTo>
                  <a:pt x="3270075" y="3048000"/>
                </a:lnTo>
                <a:lnTo>
                  <a:pt x="3227050" y="3073400"/>
                </a:lnTo>
                <a:lnTo>
                  <a:pt x="3138613" y="3098800"/>
                </a:lnTo>
                <a:lnTo>
                  <a:pt x="2953178" y="3149600"/>
                </a:lnTo>
                <a:lnTo>
                  <a:pt x="2905244" y="3149600"/>
                </a:lnTo>
                <a:lnTo>
                  <a:pt x="2856751" y="3162300"/>
                </a:lnTo>
                <a:lnTo>
                  <a:pt x="3985101" y="3162300"/>
                </a:lnTo>
                <a:lnTo>
                  <a:pt x="4001190" y="3149600"/>
                </a:lnTo>
                <a:lnTo>
                  <a:pt x="4032562" y="3111500"/>
                </a:lnTo>
                <a:lnTo>
                  <a:pt x="4063108" y="3086100"/>
                </a:lnTo>
                <a:lnTo>
                  <a:pt x="4092813" y="3048000"/>
                </a:lnTo>
                <a:lnTo>
                  <a:pt x="4121659" y="3009900"/>
                </a:lnTo>
                <a:lnTo>
                  <a:pt x="4149631" y="2984500"/>
                </a:lnTo>
                <a:lnTo>
                  <a:pt x="4176710" y="2946400"/>
                </a:lnTo>
                <a:lnTo>
                  <a:pt x="4202881" y="2908300"/>
                </a:lnTo>
                <a:lnTo>
                  <a:pt x="4228126" y="2870200"/>
                </a:lnTo>
                <a:lnTo>
                  <a:pt x="4252429" y="2832100"/>
                </a:lnTo>
                <a:lnTo>
                  <a:pt x="4275774" y="2794000"/>
                </a:lnTo>
                <a:lnTo>
                  <a:pt x="4298142" y="2755900"/>
                </a:lnTo>
                <a:lnTo>
                  <a:pt x="4319519" y="2705100"/>
                </a:lnTo>
                <a:lnTo>
                  <a:pt x="4339886" y="2667000"/>
                </a:lnTo>
                <a:lnTo>
                  <a:pt x="4359228" y="2628900"/>
                </a:lnTo>
                <a:lnTo>
                  <a:pt x="4377527" y="2590800"/>
                </a:lnTo>
                <a:lnTo>
                  <a:pt x="4394767" y="2540000"/>
                </a:lnTo>
                <a:lnTo>
                  <a:pt x="4410931" y="2501900"/>
                </a:lnTo>
                <a:lnTo>
                  <a:pt x="4426002" y="2463800"/>
                </a:lnTo>
                <a:lnTo>
                  <a:pt x="4439963" y="2413000"/>
                </a:lnTo>
                <a:lnTo>
                  <a:pt x="4452799" y="2374900"/>
                </a:lnTo>
                <a:lnTo>
                  <a:pt x="4464491" y="2324100"/>
                </a:lnTo>
                <a:lnTo>
                  <a:pt x="4475024" y="2273300"/>
                </a:lnTo>
                <a:lnTo>
                  <a:pt x="4484380" y="2235200"/>
                </a:lnTo>
                <a:lnTo>
                  <a:pt x="4492543" y="2184400"/>
                </a:lnTo>
                <a:lnTo>
                  <a:pt x="4499496" y="2146300"/>
                </a:lnTo>
                <a:lnTo>
                  <a:pt x="4505223" y="2095500"/>
                </a:lnTo>
                <a:lnTo>
                  <a:pt x="4509706" y="2044700"/>
                </a:lnTo>
                <a:lnTo>
                  <a:pt x="4512929" y="1993900"/>
                </a:lnTo>
                <a:lnTo>
                  <a:pt x="4514875" y="1943100"/>
                </a:lnTo>
                <a:lnTo>
                  <a:pt x="4515527" y="1905000"/>
                </a:lnTo>
                <a:lnTo>
                  <a:pt x="4514739" y="1841500"/>
                </a:lnTo>
                <a:lnTo>
                  <a:pt x="4512388" y="1790700"/>
                </a:lnTo>
                <a:lnTo>
                  <a:pt x="4508495" y="1739900"/>
                </a:lnTo>
                <a:lnTo>
                  <a:pt x="4503081" y="1689100"/>
                </a:lnTo>
                <a:lnTo>
                  <a:pt x="4496166" y="1638300"/>
                </a:lnTo>
                <a:lnTo>
                  <a:pt x="4495308" y="1638300"/>
                </a:lnTo>
                <a:lnTo>
                  <a:pt x="4494910" y="1625600"/>
                </a:lnTo>
                <a:close/>
              </a:path>
              <a:path w="4516120" h="3657600">
                <a:moveTo>
                  <a:pt x="4001197" y="0"/>
                </a:moveTo>
                <a:lnTo>
                  <a:pt x="4001197" y="139700"/>
                </a:lnTo>
                <a:lnTo>
                  <a:pt x="2595553" y="139700"/>
                </a:lnTo>
                <a:lnTo>
                  <a:pt x="2547545" y="152400"/>
                </a:lnTo>
                <a:lnTo>
                  <a:pt x="2499931" y="152400"/>
                </a:lnTo>
                <a:lnTo>
                  <a:pt x="2405956" y="177800"/>
                </a:lnTo>
                <a:lnTo>
                  <a:pt x="2359631" y="177800"/>
                </a:lnTo>
                <a:lnTo>
                  <a:pt x="2223515" y="215900"/>
                </a:lnTo>
                <a:lnTo>
                  <a:pt x="2179155" y="241300"/>
                </a:lnTo>
                <a:lnTo>
                  <a:pt x="2092059" y="266700"/>
                </a:lnTo>
                <a:lnTo>
                  <a:pt x="2049358" y="292100"/>
                </a:lnTo>
                <a:lnTo>
                  <a:pt x="2007246" y="304800"/>
                </a:lnTo>
                <a:lnTo>
                  <a:pt x="1924857" y="355600"/>
                </a:lnTo>
                <a:lnTo>
                  <a:pt x="1884616" y="368300"/>
                </a:lnTo>
                <a:lnTo>
                  <a:pt x="1845034" y="393700"/>
                </a:lnTo>
                <a:lnTo>
                  <a:pt x="1806128" y="419100"/>
                </a:lnTo>
                <a:lnTo>
                  <a:pt x="1767917" y="444500"/>
                </a:lnTo>
                <a:lnTo>
                  <a:pt x="1730418" y="469900"/>
                </a:lnTo>
                <a:lnTo>
                  <a:pt x="1693649" y="495300"/>
                </a:lnTo>
                <a:lnTo>
                  <a:pt x="1657627" y="533400"/>
                </a:lnTo>
                <a:lnTo>
                  <a:pt x="1622369" y="558800"/>
                </a:lnTo>
                <a:lnTo>
                  <a:pt x="1587895" y="584200"/>
                </a:lnTo>
                <a:lnTo>
                  <a:pt x="1554220" y="622300"/>
                </a:lnTo>
                <a:lnTo>
                  <a:pt x="1521364" y="647700"/>
                </a:lnTo>
                <a:lnTo>
                  <a:pt x="1489343" y="685800"/>
                </a:lnTo>
                <a:lnTo>
                  <a:pt x="1458175" y="711200"/>
                </a:lnTo>
                <a:lnTo>
                  <a:pt x="1427878" y="749300"/>
                </a:lnTo>
                <a:lnTo>
                  <a:pt x="1398470" y="787400"/>
                </a:lnTo>
                <a:lnTo>
                  <a:pt x="1369968" y="825500"/>
                </a:lnTo>
                <a:lnTo>
                  <a:pt x="1342389" y="863600"/>
                </a:lnTo>
                <a:lnTo>
                  <a:pt x="1315752" y="901700"/>
                </a:lnTo>
                <a:lnTo>
                  <a:pt x="1290075" y="939800"/>
                </a:lnTo>
                <a:lnTo>
                  <a:pt x="1265374" y="977900"/>
                </a:lnTo>
                <a:lnTo>
                  <a:pt x="1241667" y="1016000"/>
                </a:lnTo>
                <a:lnTo>
                  <a:pt x="1218972" y="1054100"/>
                </a:lnTo>
                <a:lnTo>
                  <a:pt x="1197308" y="1092200"/>
                </a:lnTo>
                <a:lnTo>
                  <a:pt x="1176690" y="1130300"/>
                </a:lnTo>
                <a:lnTo>
                  <a:pt x="1157138" y="1181100"/>
                </a:lnTo>
                <a:lnTo>
                  <a:pt x="1138668" y="1219200"/>
                </a:lnTo>
                <a:lnTo>
                  <a:pt x="1121298" y="1270000"/>
                </a:lnTo>
                <a:lnTo>
                  <a:pt x="1105047" y="1308100"/>
                </a:lnTo>
                <a:lnTo>
                  <a:pt x="1089931" y="1358900"/>
                </a:lnTo>
                <a:lnTo>
                  <a:pt x="1075969" y="1397000"/>
                </a:lnTo>
                <a:lnTo>
                  <a:pt x="1063177" y="1447800"/>
                </a:lnTo>
                <a:lnTo>
                  <a:pt x="1051574" y="1485900"/>
                </a:lnTo>
                <a:lnTo>
                  <a:pt x="1041177" y="1536700"/>
                </a:lnTo>
                <a:lnTo>
                  <a:pt x="1032004" y="1587500"/>
                </a:lnTo>
                <a:lnTo>
                  <a:pt x="1024073" y="1625600"/>
                </a:lnTo>
                <a:lnTo>
                  <a:pt x="1535586" y="1625600"/>
                </a:lnTo>
                <a:lnTo>
                  <a:pt x="1546545" y="1587500"/>
                </a:lnTo>
                <a:lnTo>
                  <a:pt x="1559229" y="1536700"/>
                </a:lnTo>
                <a:lnTo>
                  <a:pt x="1573602" y="1485900"/>
                </a:lnTo>
                <a:lnTo>
                  <a:pt x="1589627" y="1447800"/>
                </a:lnTo>
                <a:lnTo>
                  <a:pt x="1607268" y="1397000"/>
                </a:lnTo>
                <a:lnTo>
                  <a:pt x="1626490" y="1358900"/>
                </a:lnTo>
                <a:lnTo>
                  <a:pt x="1647255" y="1320800"/>
                </a:lnTo>
                <a:lnTo>
                  <a:pt x="1669528" y="1270000"/>
                </a:lnTo>
                <a:lnTo>
                  <a:pt x="1693273" y="1231900"/>
                </a:lnTo>
                <a:lnTo>
                  <a:pt x="1718453" y="1193800"/>
                </a:lnTo>
                <a:lnTo>
                  <a:pt x="1745031" y="1155700"/>
                </a:lnTo>
                <a:lnTo>
                  <a:pt x="1772973" y="1117600"/>
                </a:lnTo>
                <a:lnTo>
                  <a:pt x="1802241" y="1079500"/>
                </a:lnTo>
                <a:lnTo>
                  <a:pt x="1832799" y="1041400"/>
                </a:lnTo>
                <a:lnTo>
                  <a:pt x="1864612" y="1016000"/>
                </a:lnTo>
                <a:lnTo>
                  <a:pt x="1897642" y="977900"/>
                </a:lnTo>
                <a:lnTo>
                  <a:pt x="1931854" y="952500"/>
                </a:lnTo>
                <a:lnTo>
                  <a:pt x="1967212" y="914400"/>
                </a:lnTo>
                <a:lnTo>
                  <a:pt x="2003679" y="889000"/>
                </a:lnTo>
                <a:lnTo>
                  <a:pt x="2041218" y="863600"/>
                </a:lnTo>
                <a:lnTo>
                  <a:pt x="2079795" y="838200"/>
                </a:lnTo>
                <a:lnTo>
                  <a:pt x="2119372" y="812800"/>
                </a:lnTo>
                <a:lnTo>
                  <a:pt x="2159914" y="787400"/>
                </a:lnTo>
                <a:lnTo>
                  <a:pt x="2201383" y="762000"/>
                </a:lnTo>
                <a:lnTo>
                  <a:pt x="2243745" y="749300"/>
                </a:lnTo>
                <a:lnTo>
                  <a:pt x="2286962" y="723900"/>
                </a:lnTo>
                <a:lnTo>
                  <a:pt x="2375819" y="698500"/>
                </a:lnTo>
                <a:lnTo>
                  <a:pt x="2421386" y="673100"/>
                </a:lnTo>
                <a:lnTo>
                  <a:pt x="2467664" y="660400"/>
                </a:lnTo>
                <a:lnTo>
                  <a:pt x="2514616" y="660400"/>
                </a:lnTo>
                <a:lnTo>
                  <a:pt x="2610400" y="635000"/>
                </a:lnTo>
                <a:lnTo>
                  <a:pt x="4184858" y="635000"/>
                </a:lnTo>
                <a:lnTo>
                  <a:pt x="4252059" y="584200"/>
                </a:lnTo>
                <a:lnTo>
                  <a:pt x="4502920" y="381000"/>
                </a:lnTo>
                <a:lnTo>
                  <a:pt x="4001197" y="0"/>
                </a:lnTo>
                <a:close/>
              </a:path>
              <a:path w="4516120" h="3657600">
                <a:moveTo>
                  <a:pt x="4184858" y="635000"/>
                </a:moveTo>
                <a:lnTo>
                  <a:pt x="4001197" y="635000"/>
                </a:lnTo>
                <a:lnTo>
                  <a:pt x="4001197" y="774700"/>
                </a:lnTo>
                <a:lnTo>
                  <a:pt x="4067258" y="723900"/>
                </a:lnTo>
                <a:lnTo>
                  <a:pt x="4184858" y="635000"/>
                </a:lnTo>
                <a:close/>
              </a:path>
            </a:pathLst>
          </a:custGeom>
          <a:solidFill>
            <a:srgbClr val="FFFFFF"/>
          </a:solidFill>
        </p:spPr>
        <p:txBody>
          <a:bodyPr wrap="square" lIns="0" tIns="0" rIns="0" bIns="0" rtlCol="0"/>
          <a:lstStyle/>
          <a:p>
            <a:endParaRPr/>
          </a:p>
        </p:txBody>
      </p:sp>
      <p:sp>
        <p:nvSpPr>
          <p:cNvPr id="7" name="object 7"/>
          <p:cNvSpPr txBox="1"/>
          <p:nvPr/>
        </p:nvSpPr>
        <p:spPr>
          <a:xfrm>
            <a:off x="822230" y="10358392"/>
            <a:ext cx="5854700" cy="405130"/>
          </a:xfrm>
          <a:prstGeom prst="rect">
            <a:avLst/>
          </a:prstGeom>
        </p:spPr>
        <p:txBody>
          <a:bodyPr vert="horz" wrap="square" lIns="0" tIns="17780" rIns="0" bIns="0" rtlCol="0">
            <a:spAutoFit/>
          </a:bodyPr>
          <a:lstStyle/>
          <a:p>
            <a:pPr marL="12700">
              <a:lnSpc>
                <a:spcPct val="100000"/>
              </a:lnSpc>
              <a:spcBef>
                <a:spcPts val="140"/>
              </a:spcBef>
            </a:pPr>
            <a:r>
              <a:rPr sz="2450" spc="180" dirty="0">
                <a:solidFill>
                  <a:srgbClr val="FFFFFF"/>
                </a:solidFill>
                <a:latin typeface="Verdana"/>
                <a:cs typeface="Verdana"/>
              </a:rPr>
              <a:t>Comodidad,</a:t>
            </a:r>
            <a:r>
              <a:rPr sz="2450" spc="-165" dirty="0">
                <a:solidFill>
                  <a:srgbClr val="FFFFFF"/>
                </a:solidFill>
                <a:latin typeface="Verdana"/>
                <a:cs typeface="Verdana"/>
              </a:rPr>
              <a:t> </a:t>
            </a:r>
            <a:r>
              <a:rPr sz="2450" spc="204" dirty="0">
                <a:solidFill>
                  <a:srgbClr val="FFFFFF"/>
                </a:solidFill>
                <a:latin typeface="Verdana"/>
                <a:cs typeface="Verdana"/>
              </a:rPr>
              <a:t>Seguridad</a:t>
            </a:r>
            <a:r>
              <a:rPr sz="2450" spc="-165" dirty="0">
                <a:solidFill>
                  <a:srgbClr val="FFFFFF"/>
                </a:solidFill>
                <a:latin typeface="Verdana"/>
                <a:cs typeface="Verdana"/>
              </a:rPr>
              <a:t> </a:t>
            </a:r>
            <a:r>
              <a:rPr sz="2450" spc="180" dirty="0">
                <a:solidFill>
                  <a:srgbClr val="FFFFFF"/>
                </a:solidFill>
                <a:latin typeface="Verdana"/>
                <a:cs typeface="Verdana"/>
              </a:rPr>
              <a:t>y</a:t>
            </a:r>
            <a:r>
              <a:rPr sz="2450" spc="-165" dirty="0">
                <a:solidFill>
                  <a:srgbClr val="FFFFFF"/>
                </a:solidFill>
                <a:latin typeface="Verdana"/>
                <a:cs typeface="Verdana"/>
              </a:rPr>
              <a:t> </a:t>
            </a:r>
            <a:r>
              <a:rPr sz="2450" spc="195" dirty="0">
                <a:solidFill>
                  <a:srgbClr val="FFFFFF"/>
                </a:solidFill>
                <a:latin typeface="Verdana"/>
                <a:cs typeface="Verdana"/>
              </a:rPr>
              <a:t>Servicio</a:t>
            </a:r>
            <a:endParaRPr sz="2450">
              <a:latin typeface="Verdana"/>
              <a:cs typeface="Verdana"/>
            </a:endParaRPr>
          </a:p>
        </p:txBody>
      </p:sp>
      <p:sp>
        <p:nvSpPr>
          <p:cNvPr id="8" name="object 8"/>
          <p:cNvSpPr txBox="1">
            <a:spLocks noGrp="1"/>
          </p:cNvSpPr>
          <p:nvPr>
            <p:ph type="title"/>
          </p:nvPr>
        </p:nvSpPr>
        <p:spPr>
          <a:xfrm>
            <a:off x="12261850" y="6663941"/>
            <a:ext cx="7620000" cy="1861406"/>
          </a:xfrm>
          <a:prstGeom prst="rect">
            <a:avLst/>
          </a:prstGeom>
        </p:spPr>
        <p:txBody>
          <a:bodyPr vert="horz" wrap="square" lIns="0" tIns="14604" rIns="0" bIns="0" rtlCol="0">
            <a:spAutoFit/>
          </a:bodyPr>
          <a:lstStyle/>
          <a:p>
            <a:pPr marL="12700">
              <a:lnSpc>
                <a:spcPct val="100000"/>
              </a:lnSpc>
              <a:spcBef>
                <a:spcPts val="114"/>
              </a:spcBef>
            </a:pPr>
            <a:r>
              <a:rPr lang="es-ES" sz="4000" spc="500" dirty="0"/>
              <a:t>PROCESO DE ATENCIÓN DE SUGERENCIAS, QUEJAS Y APELACIONES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7748659" y="10504672"/>
            <a:ext cx="4606925" cy="323850"/>
          </a:xfrm>
          <a:prstGeom prst="rect">
            <a:avLst/>
          </a:prstGeom>
        </p:spPr>
        <p:txBody>
          <a:bodyPr vert="horz" wrap="square" lIns="0" tIns="13335" rIns="0" bIns="0" rtlCol="0">
            <a:spAutoFit/>
          </a:bodyPr>
          <a:lstStyle/>
          <a:p>
            <a:pPr marL="12700">
              <a:lnSpc>
                <a:spcPct val="100000"/>
              </a:lnSpc>
              <a:spcBef>
                <a:spcPts val="105"/>
              </a:spcBef>
            </a:pPr>
            <a:r>
              <a:rPr sz="1950" spc="125" dirty="0">
                <a:solidFill>
                  <a:srgbClr val="D86300"/>
                </a:solidFill>
                <a:latin typeface="Verdana"/>
                <a:cs typeface="Verdana"/>
              </a:rPr>
              <a:t>Comodidad,</a:t>
            </a:r>
            <a:r>
              <a:rPr sz="1950" spc="-135" dirty="0">
                <a:solidFill>
                  <a:srgbClr val="D86300"/>
                </a:solidFill>
                <a:latin typeface="Verdana"/>
                <a:cs typeface="Verdana"/>
              </a:rPr>
              <a:t> </a:t>
            </a:r>
            <a:r>
              <a:rPr sz="1950" spc="145" dirty="0">
                <a:solidFill>
                  <a:srgbClr val="D86300"/>
                </a:solidFill>
                <a:latin typeface="Verdana"/>
                <a:cs typeface="Verdana"/>
              </a:rPr>
              <a:t>Seguridad</a:t>
            </a:r>
            <a:r>
              <a:rPr sz="1950" spc="-130" dirty="0">
                <a:solidFill>
                  <a:srgbClr val="D86300"/>
                </a:solidFill>
                <a:latin typeface="Verdana"/>
                <a:cs typeface="Verdana"/>
              </a:rPr>
              <a:t> </a:t>
            </a:r>
            <a:r>
              <a:rPr sz="1950" spc="125" dirty="0">
                <a:solidFill>
                  <a:srgbClr val="D86300"/>
                </a:solidFill>
                <a:latin typeface="Verdana"/>
                <a:cs typeface="Verdana"/>
              </a:rPr>
              <a:t>y</a:t>
            </a:r>
            <a:r>
              <a:rPr sz="1950" spc="-130" dirty="0">
                <a:solidFill>
                  <a:srgbClr val="D86300"/>
                </a:solidFill>
                <a:latin typeface="Verdana"/>
                <a:cs typeface="Verdana"/>
              </a:rPr>
              <a:t> </a:t>
            </a:r>
            <a:r>
              <a:rPr sz="1950" spc="140" dirty="0">
                <a:solidFill>
                  <a:srgbClr val="D86300"/>
                </a:solidFill>
                <a:latin typeface="Verdana"/>
                <a:cs typeface="Verdana"/>
              </a:rPr>
              <a:t>Servicio</a:t>
            </a:r>
            <a:endParaRPr sz="1950" dirty="0">
              <a:latin typeface="Verdana"/>
              <a:cs typeface="Verdana"/>
            </a:endParaRPr>
          </a:p>
        </p:txBody>
      </p:sp>
      <p:sp>
        <p:nvSpPr>
          <p:cNvPr id="14" name="13 Rectángulo"/>
          <p:cNvSpPr/>
          <p:nvPr/>
        </p:nvSpPr>
        <p:spPr>
          <a:xfrm>
            <a:off x="15385979" y="7712075"/>
            <a:ext cx="3956050" cy="3116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273009" y="157171"/>
            <a:ext cx="2082841" cy="1438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redondeado"/>
          <p:cNvSpPr/>
          <p:nvPr/>
        </p:nvSpPr>
        <p:spPr>
          <a:xfrm>
            <a:off x="3438977" y="7492296"/>
            <a:ext cx="2862944" cy="1778001"/>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solidFill>
                  <a:sysClr val="windowText" lastClr="000000"/>
                </a:solidFill>
              </a:rPr>
              <a:t>RECEPCION</a:t>
            </a:r>
            <a:endParaRPr lang="es-CO" sz="3000" b="1" dirty="0">
              <a:solidFill>
                <a:sysClr val="windowText" lastClr="000000"/>
              </a:solidFill>
            </a:endParaRPr>
          </a:p>
        </p:txBody>
      </p:sp>
      <p:sp>
        <p:nvSpPr>
          <p:cNvPr id="9" name="8 Rectángulo redondeado"/>
          <p:cNvSpPr/>
          <p:nvPr/>
        </p:nvSpPr>
        <p:spPr>
          <a:xfrm>
            <a:off x="8420701" y="7536886"/>
            <a:ext cx="2862944" cy="1778001"/>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solidFill>
                  <a:sysClr val="windowText" lastClr="000000"/>
                </a:solidFill>
              </a:rPr>
              <a:t>VALIDACIÓN</a:t>
            </a:r>
            <a:endParaRPr lang="es-CO" sz="3000" b="1" dirty="0">
              <a:solidFill>
                <a:sysClr val="windowText" lastClr="000000"/>
              </a:solidFill>
            </a:endParaRPr>
          </a:p>
        </p:txBody>
      </p:sp>
      <p:sp>
        <p:nvSpPr>
          <p:cNvPr id="10" name="9 Rectángulo redondeado"/>
          <p:cNvSpPr/>
          <p:nvPr/>
        </p:nvSpPr>
        <p:spPr>
          <a:xfrm>
            <a:off x="13100050" y="7492297"/>
            <a:ext cx="2862944" cy="1778001"/>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solidFill>
                  <a:sysClr val="windowText" lastClr="000000"/>
                </a:solidFill>
              </a:rPr>
              <a:t>RESPUESTA</a:t>
            </a:r>
            <a:endParaRPr lang="es-CO" sz="3000" b="1" dirty="0">
              <a:solidFill>
                <a:sysClr val="windowText" lastClr="000000"/>
              </a:solidFill>
            </a:endParaRPr>
          </a:p>
        </p:txBody>
      </p:sp>
      <p:sp>
        <p:nvSpPr>
          <p:cNvPr id="11" name="10 Rectángulo redondeado"/>
          <p:cNvSpPr/>
          <p:nvPr/>
        </p:nvSpPr>
        <p:spPr>
          <a:xfrm>
            <a:off x="5327650" y="689407"/>
            <a:ext cx="9525000" cy="1383867"/>
          </a:xfrm>
          <a:prstGeom prst="roundRect">
            <a:avLst/>
          </a:prstGeom>
          <a:solidFill>
            <a:srgbClr val="FF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500" b="1" dirty="0">
                <a:latin typeface="Lato Light"/>
                <a:ea typeface="Lato Light"/>
                <a:cs typeface="Lato Light"/>
                <a:sym typeface="Lato Light"/>
              </a:rPr>
              <a:t>PROCESO DE ATENCIÓN DE SUGERENCIAS, QUEJAS Y APELACIONES</a:t>
            </a:r>
            <a:endParaRPr lang="es-CO" sz="3500" b="1" dirty="0"/>
          </a:p>
        </p:txBody>
      </p:sp>
      <p:sp>
        <p:nvSpPr>
          <p:cNvPr id="12" name="11 Rectángulo redondeado"/>
          <p:cNvSpPr/>
          <p:nvPr/>
        </p:nvSpPr>
        <p:spPr>
          <a:xfrm>
            <a:off x="4870449" y="2825648"/>
            <a:ext cx="9963449" cy="33624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solidFill>
                  <a:schemeClr val="tx1"/>
                </a:solidFill>
              </a:rPr>
              <a:t>Objetivo: </a:t>
            </a:r>
            <a:r>
              <a:rPr lang="es-ES" sz="3000" dirty="0">
                <a:solidFill>
                  <a:schemeClr val="tx1"/>
                </a:solidFill>
              </a:rPr>
              <a:t>Establecer el procedimiento para la atención de sugerencias, quejas y/o apelaciones, demás factores que brinden herramientas para la mejora continua de cada uno de los procesos y la evaluación de la satisfacción de los clientes de la TERMINAL DE TRANSPORTES DE GIRARDOT S.A., con el fin de tomar acciones necesarias que contribuyan con el mejoramiento continuo de los servicios prestados.</a:t>
            </a:r>
            <a:endParaRPr lang="es-CO" sz="3000" b="1" dirty="0">
              <a:solidFill>
                <a:schemeClr val="tx1"/>
              </a:solidFill>
            </a:endParaRPr>
          </a:p>
        </p:txBody>
      </p:sp>
    </p:spTree>
    <p:extLst>
      <p:ext uri="{BB962C8B-B14F-4D97-AF65-F5344CB8AC3E}">
        <p14:creationId xmlns:p14="http://schemas.microsoft.com/office/powerpoint/2010/main" val="102833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19471" y="754138"/>
            <a:ext cx="1731010" cy="1406525"/>
          </a:xfrm>
          <a:custGeom>
            <a:avLst/>
            <a:gdLst/>
            <a:ahLst/>
            <a:cxnLst/>
            <a:rect l="l" t="t" r="r" b="b"/>
            <a:pathLst>
              <a:path w="1731010" h="1406525">
                <a:moveTo>
                  <a:pt x="585647" y="816645"/>
                </a:moveTo>
                <a:lnTo>
                  <a:pt x="389967" y="816645"/>
                </a:lnTo>
                <a:lnTo>
                  <a:pt x="397587" y="863630"/>
                </a:lnTo>
                <a:lnTo>
                  <a:pt x="408367" y="909471"/>
                </a:lnTo>
                <a:lnTo>
                  <a:pt x="422190" y="954051"/>
                </a:lnTo>
                <a:lnTo>
                  <a:pt x="438938" y="997250"/>
                </a:lnTo>
                <a:lnTo>
                  <a:pt x="458494" y="1038952"/>
                </a:lnTo>
                <a:lnTo>
                  <a:pt x="480741" y="1079038"/>
                </a:lnTo>
                <a:lnTo>
                  <a:pt x="505561" y="1117392"/>
                </a:lnTo>
                <a:lnTo>
                  <a:pt x="532838" y="1153895"/>
                </a:lnTo>
                <a:lnTo>
                  <a:pt x="562453" y="1188429"/>
                </a:lnTo>
                <a:lnTo>
                  <a:pt x="594290" y="1220878"/>
                </a:lnTo>
                <a:lnTo>
                  <a:pt x="628231" y="1251122"/>
                </a:lnTo>
                <a:lnTo>
                  <a:pt x="664159" y="1279045"/>
                </a:lnTo>
                <a:lnTo>
                  <a:pt x="701956" y="1304528"/>
                </a:lnTo>
                <a:lnTo>
                  <a:pt x="741506" y="1327454"/>
                </a:lnTo>
                <a:lnTo>
                  <a:pt x="782691" y="1347706"/>
                </a:lnTo>
                <a:lnTo>
                  <a:pt x="825394" y="1365164"/>
                </a:lnTo>
                <a:lnTo>
                  <a:pt x="869497" y="1379713"/>
                </a:lnTo>
                <a:lnTo>
                  <a:pt x="914884" y="1391233"/>
                </a:lnTo>
                <a:lnTo>
                  <a:pt x="961436" y="1399608"/>
                </a:lnTo>
                <a:lnTo>
                  <a:pt x="1009037" y="1404719"/>
                </a:lnTo>
                <a:lnTo>
                  <a:pt x="1057569" y="1406449"/>
                </a:lnTo>
                <a:lnTo>
                  <a:pt x="1105632" y="1404752"/>
                </a:lnTo>
                <a:lnTo>
                  <a:pt x="1152783" y="1399739"/>
                </a:lnTo>
                <a:lnTo>
                  <a:pt x="1198907" y="1391523"/>
                </a:lnTo>
                <a:lnTo>
                  <a:pt x="1243892" y="1380219"/>
                </a:lnTo>
                <a:lnTo>
                  <a:pt x="1287624" y="1365941"/>
                </a:lnTo>
                <a:lnTo>
                  <a:pt x="1329988" y="1348804"/>
                </a:lnTo>
                <a:lnTo>
                  <a:pt x="1370870" y="1328922"/>
                </a:lnTo>
                <a:lnTo>
                  <a:pt x="1410157" y="1306408"/>
                </a:lnTo>
                <a:lnTo>
                  <a:pt x="1447735" y="1281379"/>
                </a:lnTo>
                <a:lnTo>
                  <a:pt x="1483490" y="1253947"/>
                </a:lnTo>
                <a:lnTo>
                  <a:pt x="1517307" y="1224227"/>
                </a:lnTo>
                <a:lnTo>
                  <a:pt x="1527948"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10"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8" y="1213544"/>
                </a:lnTo>
                <a:lnTo>
                  <a:pt x="1578676" y="1158382"/>
                </a:lnTo>
                <a:lnTo>
                  <a:pt x="1605999" y="1122485"/>
                </a:lnTo>
                <a:lnTo>
                  <a:pt x="1630930" y="1084757"/>
                </a:lnTo>
                <a:lnTo>
                  <a:pt x="1653354" y="1045314"/>
                </a:lnTo>
                <a:lnTo>
                  <a:pt x="1673158" y="1004269"/>
                </a:lnTo>
                <a:lnTo>
                  <a:pt x="1690228" y="961736"/>
                </a:lnTo>
                <a:lnTo>
                  <a:pt x="1704449" y="917830"/>
                </a:lnTo>
                <a:lnTo>
                  <a:pt x="1715708" y="872666"/>
                </a:lnTo>
                <a:lnTo>
                  <a:pt x="1723892" y="826357"/>
                </a:lnTo>
                <a:lnTo>
                  <a:pt x="1728885" y="779017"/>
                </a:lnTo>
                <a:lnTo>
                  <a:pt x="1730575" y="730763"/>
                </a:lnTo>
                <a:lnTo>
                  <a:pt x="1730103" y="705223"/>
                </a:lnTo>
                <a:lnTo>
                  <a:pt x="1728697" y="679925"/>
                </a:lnTo>
                <a:lnTo>
                  <a:pt x="1726374" y="654885"/>
                </a:lnTo>
                <a:lnTo>
                  <a:pt x="1723151" y="630116"/>
                </a:lnTo>
                <a:lnTo>
                  <a:pt x="1722816" y="627938"/>
                </a:lnTo>
                <a:lnTo>
                  <a:pt x="1722670" y="626850"/>
                </a:lnTo>
                <a:close/>
              </a:path>
              <a:path w="1731010"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10"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sp>
        <p:nvSpPr>
          <p:cNvPr id="6" name="object 6"/>
          <p:cNvSpPr txBox="1"/>
          <p:nvPr/>
        </p:nvSpPr>
        <p:spPr>
          <a:xfrm>
            <a:off x="7748659" y="10504672"/>
            <a:ext cx="4606925" cy="323850"/>
          </a:xfrm>
          <a:prstGeom prst="rect">
            <a:avLst/>
          </a:prstGeom>
        </p:spPr>
        <p:txBody>
          <a:bodyPr vert="horz" wrap="square" lIns="0" tIns="13335" rIns="0" bIns="0" rtlCol="0">
            <a:spAutoFit/>
          </a:bodyPr>
          <a:lstStyle/>
          <a:p>
            <a:pPr marL="12700">
              <a:lnSpc>
                <a:spcPct val="100000"/>
              </a:lnSpc>
              <a:spcBef>
                <a:spcPts val="105"/>
              </a:spcBef>
            </a:pPr>
            <a:r>
              <a:rPr sz="1950" spc="125" dirty="0">
                <a:solidFill>
                  <a:srgbClr val="D86300"/>
                </a:solidFill>
                <a:latin typeface="Verdana"/>
                <a:cs typeface="Verdana"/>
              </a:rPr>
              <a:t>Comodidad,</a:t>
            </a:r>
            <a:r>
              <a:rPr sz="1950" spc="-135" dirty="0">
                <a:solidFill>
                  <a:srgbClr val="D86300"/>
                </a:solidFill>
                <a:latin typeface="Verdana"/>
                <a:cs typeface="Verdana"/>
              </a:rPr>
              <a:t> </a:t>
            </a:r>
            <a:r>
              <a:rPr sz="1950" spc="145" dirty="0">
                <a:solidFill>
                  <a:srgbClr val="D86300"/>
                </a:solidFill>
                <a:latin typeface="Verdana"/>
                <a:cs typeface="Verdana"/>
              </a:rPr>
              <a:t>Seguridad</a:t>
            </a:r>
            <a:r>
              <a:rPr sz="1950" spc="-130" dirty="0">
                <a:solidFill>
                  <a:srgbClr val="D86300"/>
                </a:solidFill>
                <a:latin typeface="Verdana"/>
                <a:cs typeface="Verdana"/>
              </a:rPr>
              <a:t> </a:t>
            </a:r>
            <a:r>
              <a:rPr sz="1950" spc="125" dirty="0">
                <a:solidFill>
                  <a:srgbClr val="D86300"/>
                </a:solidFill>
                <a:latin typeface="Verdana"/>
                <a:cs typeface="Verdana"/>
              </a:rPr>
              <a:t>y</a:t>
            </a:r>
            <a:r>
              <a:rPr sz="1950" spc="-130" dirty="0">
                <a:solidFill>
                  <a:srgbClr val="D86300"/>
                </a:solidFill>
                <a:latin typeface="Verdana"/>
                <a:cs typeface="Verdana"/>
              </a:rPr>
              <a:t> </a:t>
            </a:r>
            <a:r>
              <a:rPr sz="1950" spc="140" dirty="0">
                <a:solidFill>
                  <a:srgbClr val="D86300"/>
                </a:solidFill>
                <a:latin typeface="Verdana"/>
                <a:cs typeface="Verdana"/>
              </a:rPr>
              <a:t>Servicio</a:t>
            </a:r>
            <a:endParaRPr sz="1950">
              <a:latin typeface="Verdana"/>
              <a:cs typeface="Verdana"/>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7258983" y="8626395"/>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272733" y="754138"/>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object 2"/>
          <p:cNvSpPr txBox="1"/>
          <p:nvPr/>
        </p:nvSpPr>
        <p:spPr>
          <a:xfrm>
            <a:off x="4413250" y="123838"/>
            <a:ext cx="14937802" cy="630300"/>
          </a:xfrm>
          <a:prstGeom prst="rect">
            <a:avLst/>
          </a:prstGeom>
        </p:spPr>
        <p:txBody>
          <a:bodyPr vert="horz" wrap="square" lIns="0" tIns="14604" rIns="0" bIns="0" rtlCol="0">
            <a:spAutoFit/>
          </a:bodyPr>
          <a:lstStyle/>
          <a:p>
            <a:pPr marL="12700" algn="ctr">
              <a:spcBef>
                <a:spcPts val="114"/>
              </a:spcBef>
              <a:buClr>
                <a:srgbClr val="000000"/>
              </a:buClr>
              <a:defRPr/>
            </a:pPr>
            <a:r>
              <a:rPr lang="es-ES" sz="4000" b="1" spc="500" dirty="0">
                <a:solidFill>
                  <a:srgbClr val="7030A0"/>
                </a:solidFill>
                <a:latin typeface="Verdana"/>
                <a:cs typeface="Verdana"/>
              </a:rPr>
              <a:t>ventanillaunica@terminalgirardot.com</a:t>
            </a:r>
          </a:p>
        </p:txBody>
      </p:sp>
      <p:pic>
        <p:nvPicPr>
          <p:cNvPr id="10" name="Imagen 9">
            <a:extLst>
              <a:ext uri="{FF2B5EF4-FFF2-40B4-BE49-F238E27FC236}">
                <a16:creationId xmlns:a16="http://schemas.microsoft.com/office/drawing/2014/main" id="{93A2F669-2DBA-916E-EF4A-BC1F507ECA9F}"/>
              </a:ext>
            </a:extLst>
          </p:cNvPr>
          <p:cNvPicPr>
            <a:picLocks noChangeAspect="1"/>
          </p:cNvPicPr>
          <p:nvPr/>
        </p:nvPicPr>
        <p:blipFill>
          <a:blip r:embed="rId3"/>
          <a:stretch>
            <a:fillRect/>
          </a:stretch>
        </p:blipFill>
        <p:spPr>
          <a:xfrm>
            <a:off x="3990975" y="1311275"/>
            <a:ext cx="16078200" cy="9043987"/>
          </a:xfrm>
          <a:prstGeom prst="rect">
            <a:avLst/>
          </a:prstGeom>
        </p:spPr>
      </p:pic>
      <p:sp>
        <p:nvSpPr>
          <p:cNvPr id="11" name="Elipse 10">
            <a:extLst>
              <a:ext uri="{FF2B5EF4-FFF2-40B4-BE49-F238E27FC236}">
                <a16:creationId xmlns:a16="http://schemas.microsoft.com/office/drawing/2014/main" id="{F507335C-BDF3-D244-F514-29B7265902A5}"/>
              </a:ext>
            </a:extLst>
          </p:cNvPr>
          <p:cNvSpPr/>
          <p:nvPr/>
        </p:nvSpPr>
        <p:spPr>
          <a:xfrm>
            <a:off x="13785850" y="2719439"/>
            <a:ext cx="1917379" cy="95403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37173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19471" y="754138"/>
            <a:ext cx="1731010" cy="1406525"/>
          </a:xfrm>
          <a:custGeom>
            <a:avLst/>
            <a:gdLst/>
            <a:ahLst/>
            <a:cxnLst/>
            <a:rect l="l" t="t" r="r" b="b"/>
            <a:pathLst>
              <a:path w="1731010" h="1406525">
                <a:moveTo>
                  <a:pt x="585647" y="816645"/>
                </a:moveTo>
                <a:lnTo>
                  <a:pt x="389967" y="816645"/>
                </a:lnTo>
                <a:lnTo>
                  <a:pt x="397587" y="863630"/>
                </a:lnTo>
                <a:lnTo>
                  <a:pt x="408367" y="909471"/>
                </a:lnTo>
                <a:lnTo>
                  <a:pt x="422190" y="954051"/>
                </a:lnTo>
                <a:lnTo>
                  <a:pt x="438938" y="997250"/>
                </a:lnTo>
                <a:lnTo>
                  <a:pt x="458494" y="1038952"/>
                </a:lnTo>
                <a:lnTo>
                  <a:pt x="480741" y="1079038"/>
                </a:lnTo>
                <a:lnTo>
                  <a:pt x="505561" y="1117392"/>
                </a:lnTo>
                <a:lnTo>
                  <a:pt x="532838" y="1153895"/>
                </a:lnTo>
                <a:lnTo>
                  <a:pt x="562453" y="1188429"/>
                </a:lnTo>
                <a:lnTo>
                  <a:pt x="594290" y="1220878"/>
                </a:lnTo>
                <a:lnTo>
                  <a:pt x="628231" y="1251122"/>
                </a:lnTo>
                <a:lnTo>
                  <a:pt x="664159" y="1279045"/>
                </a:lnTo>
                <a:lnTo>
                  <a:pt x="701956" y="1304528"/>
                </a:lnTo>
                <a:lnTo>
                  <a:pt x="741506" y="1327454"/>
                </a:lnTo>
                <a:lnTo>
                  <a:pt x="782691" y="1347706"/>
                </a:lnTo>
                <a:lnTo>
                  <a:pt x="825394" y="1365164"/>
                </a:lnTo>
                <a:lnTo>
                  <a:pt x="869497" y="1379713"/>
                </a:lnTo>
                <a:lnTo>
                  <a:pt x="914884" y="1391233"/>
                </a:lnTo>
                <a:lnTo>
                  <a:pt x="961436" y="1399608"/>
                </a:lnTo>
                <a:lnTo>
                  <a:pt x="1009037" y="1404719"/>
                </a:lnTo>
                <a:lnTo>
                  <a:pt x="1057569" y="1406449"/>
                </a:lnTo>
                <a:lnTo>
                  <a:pt x="1105632" y="1404752"/>
                </a:lnTo>
                <a:lnTo>
                  <a:pt x="1152783" y="1399739"/>
                </a:lnTo>
                <a:lnTo>
                  <a:pt x="1198907" y="1391523"/>
                </a:lnTo>
                <a:lnTo>
                  <a:pt x="1243892" y="1380219"/>
                </a:lnTo>
                <a:lnTo>
                  <a:pt x="1287624" y="1365941"/>
                </a:lnTo>
                <a:lnTo>
                  <a:pt x="1329988" y="1348804"/>
                </a:lnTo>
                <a:lnTo>
                  <a:pt x="1370870" y="1328922"/>
                </a:lnTo>
                <a:lnTo>
                  <a:pt x="1410157" y="1306408"/>
                </a:lnTo>
                <a:lnTo>
                  <a:pt x="1447735" y="1281379"/>
                </a:lnTo>
                <a:lnTo>
                  <a:pt x="1483490" y="1253947"/>
                </a:lnTo>
                <a:lnTo>
                  <a:pt x="1517307" y="1224227"/>
                </a:lnTo>
                <a:lnTo>
                  <a:pt x="1527948"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10"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8" y="1213544"/>
                </a:lnTo>
                <a:lnTo>
                  <a:pt x="1578676" y="1158382"/>
                </a:lnTo>
                <a:lnTo>
                  <a:pt x="1605999" y="1122485"/>
                </a:lnTo>
                <a:lnTo>
                  <a:pt x="1630930" y="1084757"/>
                </a:lnTo>
                <a:lnTo>
                  <a:pt x="1653354" y="1045314"/>
                </a:lnTo>
                <a:lnTo>
                  <a:pt x="1673158" y="1004269"/>
                </a:lnTo>
                <a:lnTo>
                  <a:pt x="1690228" y="961736"/>
                </a:lnTo>
                <a:lnTo>
                  <a:pt x="1704449" y="917830"/>
                </a:lnTo>
                <a:lnTo>
                  <a:pt x="1715708" y="872666"/>
                </a:lnTo>
                <a:lnTo>
                  <a:pt x="1723892" y="826357"/>
                </a:lnTo>
                <a:lnTo>
                  <a:pt x="1728885" y="779017"/>
                </a:lnTo>
                <a:lnTo>
                  <a:pt x="1730575" y="730763"/>
                </a:lnTo>
                <a:lnTo>
                  <a:pt x="1730103" y="705223"/>
                </a:lnTo>
                <a:lnTo>
                  <a:pt x="1728697" y="679925"/>
                </a:lnTo>
                <a:lnTo>
                  <a:pt x="1726374" y="654885"/>
                </a:lnTo>
                <a:lnTo>
                  <a:pt x="1723151" y="630116"/>
                </a:lnTo>
                <a:lnTo>
                  <a:pt x="1722816" y="627938"/>
                </a:lnTo>
                <a:lnTo>
                  <a:pt x="1722670" y="626850"/>
                </a:lnTo>
                <a:close/>
              </a:path>
              <a:path w="1731010"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10"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7062450" y="8505860"/>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a:extLst>
              <a:ext uri="{FF2B5EF4-FFF2-40B4-BE49-F238E27FC236}">
                <a16:creationId xmlns:a16="http://schemas.microsoft.com/office/drawing/2014/main" id="{C4F784DD-3609-2DBC-4A75-F6B544075F82}"/>
              </a:ext>
            </a:extLst>
          </p:cNvPr>
          <p:cNvSpPr/>
          <p:nvPr/>
        </p:nvSpPr>
        <p:spPr>
          <a:xfrm>
            <a:off x="0" y="0"/>
            <a:ext cx="3664587" cy="2378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8082" y="-6067"/>
            <a:ext cx="2532399" cy="17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ángulo: esquinas redondeadas 3">
            <a:extLst>
              <a:ext uri="{FF2B5EF4-FFF2-40B4-BE49-F238E27FC236}">
                <a16:creationId xmlns:a16="http://schemas.microsoft.com/office/drawing/2014/main" id="{5FA0E0DC-A429-B4B9-70FC-FE8EF77E81FF}"/>
              </a:ext>
            </a:extLst>
          </p:cNvPr>
          <p:cNvSpPr/>
          <p:nvPr/>
        </p:nvSpPr>
        <p:spPr>
          <a:xfrm>
            <a:off x="3052959" y="1935733"/>
            <a:ext cx="3429001"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1. Ingresa a </a:t>
            </a:r>
            <a:r>
              <a:rPr lang="es-CO" sz="2000" dirty="0">
                <a:solidFill>
                  <a:schemeClr val="tx1"/>
                </a:solidFill>
                <a:hlinkClick r:id="rId3"/>
              </a:rPr>
              <a:t>www.terminalgirardot.com</a:t>
            </a:r>
            <a:r>
              <a:rPr lang="es-CO" sz="2000" dirty="0">
                <a:solidFill>
                  <a:schemeClr val="tx1"/>
                </a:solidFill>
              </a:rPr>
              <a:t> </a:t>
            </a:r>
          </a:p>
        </p:txBody>
      </p:sp>
      <p:sp>
        <p:nvSpPr>
          <p:cNvPr id="5" name="2 Rectángulo redondeado">
            <a:extLst>
              <a:ext uri="{FF2B5EF4-FFF2-40B4-BE49-F238E27FC236}">
                <a16:creationId xmlns:a16="http://schemas.microsoft.com/office/drawing/2014/main" id="{E37F3371-1A74-81BB-AC88-9F76B89948CD}"/>
              </a:ext>
            </a:extLst>
          </p:cNvPr>
          <p:cNvSpPr/>
          <p:nvPr/>
        </p:nvSpPr>
        <p:spPr>
          <a:xfrm>
            <a:off x="4565648" y="252080"/>
            <a:ext cx="12496802" cy="113539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latin typeface="Lato Light"/>
                <a:ea typeface="Lato Light"/>
                <a:cs typeface="Lato Light"/>
                <a:sym typeface="Lato Light"/>
              </a:rPr>
              <a:t>PROCESO DE RADICACIÓN DE CORRESPONDENCIA Y QUEJAS, APELACIONES</a:t>
            </a:r>
            <a:endParaRPr lang="es-CO" sz="3000" dirty="0"/>
          </a:p>
        </p:txBody>
      </p:sp>
      <p:sp>
        <p:nvSpPr>
          <p:cNvPr id="8" name="Rectángulo: esquinas redondeadas 7">
            <a:extLst>
              <a:ext uri="{FF2B5EF4-FFF2-40B4-BE49-F238E27FC236}">
                <a16:creationId xmlns:a16="http://schemas.microsoft.com/office/drawing/2014/main" id="{233A7A90-7431-95C3-75B3-6245D038E02C}"/>
              </a:ext>
            </a:extLst>
          </p:cNvPr>
          <p:cNvSpPr/>
          <p:nvPr/>
        </p:nvSpPr>
        <p:spPr>
          <a:xfrm>
            <a:off x="7674644" y="192881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2. Ingresa en la opción PQR</a:t>
            </a:r>
          </a:p>
        </p:txBody>
      </p:sp>
      <p:sp>
        <p:nvSpPr>
          <p:cNvPr id="11" name="Rectángulo: esquinas redondeadas 10">
            <a:extLst>
              <a:ext uri="{FF2B5EF4-FFF2-40B4-BE49-F238E27FC236}">
                <a16:creationId xmlns:a16="http://schemas.microsoft.com/office/drawing/2014/main" id="{47DF113A-2235-859C-E627-6A91EC7DF87A}"/>
              </a:ext>
            </a:extLst>
          </p:cNvPr>
          <p:cNvSpPr/>
          <p:nvPr/>
        </p:nvSpPr>
        <p:spPr>
          <a:xfrm>
            <a:off x="11804650" y="1901307"/>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“Radique aquí su solicitud”</a:t>
            </a:r>
          </a:p>
        </p:txBody>
      </p:sp>
      <p:sp>
        <p:nvSpPr>
          <p:cNvPr id="25" name="Rectángulo: esquinas redondeadas 24">
            <a:extLst>
              <a:ext uri="{FF2B5EF4-FFF2-40B4-BE49-F238E27FC236}">
                <a16:creationId xmlns:a16="http://schemas.microsoft.com/office/drawing/2014/main" id="{48137B4C-C98A-250C-DAE9-F3060189CA80}"/>
              </a:ext>
            </a:extLst>
          </p:cNvPr>
          <p:cNvSpPr/>
          <p:nvPr/>
        </p:nvSpPr>
        <p:spPr>
          <a:xfrm>
            <a:off x="16367581" y="4449828"/>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4. Diligencia los datos de la solicitud</a:t>
            </a:r>
            <a:endParaRPr lang="es-CO" sz="2500" b="1" dirty="0">
              <a:solidFill>
                <a:schemeClr val="tx1"/>
              </a:solidFill>
            </a:endParaRPr>
          </a:p>
        </p:txBody>
      </p:sp>
      <p:cxnSp>
        <p:nvCxnSpPr>
          <p:cNvPr id="27" name="Conector recto de flecha 26">
            <a:extLst>
              <a:ext uri="{FF2B5EF4-FFF2-40B4-BE49-F238E27FC236}">
                <a16:creationId xmlns:a16="http://schemas.microsoft.com/office/drawing/2014/main" id="{A7664268-E7FF-2424-5232-E7A0478E534E}"/>
              </a:ext>
            </a:extLst>
          </p:cNvPr>
          <p:cNvCxnSpPr>
            <a:endCxn id="8" idx="1"/>
          </p:cNvCxnSpPr>
          <p:nvPr/>
        </p:nvCxnSpPr>
        <p:spPr>
          <a:xfrm>
            <a:off x="6560538" y="257092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5856AE0F-C50F-D105-FC15-D0971FB468EC}"/>
              </a:ext>
            </a:extLst>
          </p:cNvPr>
          <p:cNvCxnSpPr/>
          <p:nvPr/>
        </p:nvCxnSpPr>
        <p:spPr>
          <a:xfrm>
            <a:off x="10690544" y="253047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98A7ADD9-EC68-FF52-997F-936A045C4CF4}"/>
              </a:ext>
            </a:extLst>
          </p:cNvPr>
          <p:cNvCxnSpPr/>
          <p:nvPr/>
        </p:nvCxnSpPr>
        <p:spPr>
          <a:xfrm>
            <a:off x="14928850" y="2569541"/>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FD0CDA3-5E5B-EC22-6ED0-FDBED8EA630F}"/>
              </a:ext>
            </a:extLst>
          </p:cNvPr>
          <p:cNvPicPr>
            <a:picLocks noChangeAspect="1"/>
          </p:cNvPicPr>
          <p:nvPr/>
        </p:nvPicPr>
        <p:blipFill>
          <a:blip r:embed="rId4"/>
          <a:stretch>
            <a:fillRect/>
          </a:stretch>
        </p:blipFill>
        <p:spPr>
          <a:xfrm>
            <a:off x="3879850" y="3827625"/>
            <a:ext cx="10366476" cy="7408146"/>
          </a:xfrm>
          <a:prstGeom prst="rect">
            <a:avLst/>
          </a:prstGeom>
        </p:spPr>
      </p:pic>
      <p:cxnSp>
        <p:nvCxnSpPr>
          <p:cNvPr id="13" name="Conector recto de flecha 12">
            <a:extLst>
              <a:ext uri="{FF2B5EF4-FFF2-40B4-BE49-F238E27FC236}">
                <a16:creationId xmlns:a16="http://schemas.microsoft.com/office/drawing/2014/main" id="{588EE703-0678-E81F-0FB0-A7E840ADC6EF}"/>
              </a:ext>
            </a:extLst>
          </p:cNvPr>
          <p:cNvCxnSpPr>
            <a:cxnSpLocks/>
          </p:cNvCxnSpPr>
          <p:nvPr/>
        </p:nvCxnSpPr>
        <p:spPr>
          <a:xfrm flipV="1">
            <a:off x="10052050" y="3213031"/>
            <a:ext cx="0" cy="21264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Elipse 9">
            <a:extLst>
              <a:ext uri="{FF2B5EF4-FFF2-40B4-BE49-F238E27FC236}">
                <a16:creationId xmlns:a16="http://schemas.microsoft.com/office/drawing/2014/main" id="{8257A744-2ED5-F182-6B97-0779D6279FF3}"/>
              </a:ext>
            </a:extLst>
          </p:cNvPr>
          <p:cNvSpPr/>
          <p:nvPr/>
        </p:nvSpPr>
        <p:spPr>
          <a:xfrm>
            <a:off x="10030595" y="4980060"/>
            <a:ext cx="1305902" cy="99068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4" name="Rectángulo: esquinas redondeadas 13">
            <a:extLst>
              <a:ext uri="{FF2B5EF4-FFF2-40B4-BE49-F238E27FC236}">
                <a16:creationId xmlns:a16="http://schemas.microsoft.com/office/drawing/2014/main" id="{14442887-A872-A19F-0E73-AE348640E669}"/>
              </a:ext>
            </a:extLst>
          </p:cNvPr>
          <p:cNvSpPr/>
          <p:nvPr/>
        </p:nvSpPr>
        <p:spPr>
          <a:xfrm>
            <a:off x="16260762" y="182083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“Crear solicitud”</a:t>
            </a:r>
          </a:p>
        </p:txBody>
      </p:sp>
      <p:cxnSp>
        <p:nvCxnSpPr>
          <p:cNvPr id="17" name="Conector recto de flecha 16">
            <a:extLst>
              <a:ext uri="{FF2B5EF4-FFF2-40B4-BE49-F238E27FC236}">
                <a16:creationId xmlns:a16="http://schemas.microsoft.com/office/drawing/2014/main" id="{238211D9-2EA6-F177-FD35-76840C40FA5E}"/>
              </a:ext>
            </a:extLst>
          </p:cNvPr>
          <p:cNvCxnSpPr>
            <a:cxnSpLocks/>
          </p:cNvCxnSpPr>
          <p:nvPr/>
        </p:nvCxnSpPr>
        <p:spPr>
          <a:xfrm>
            <a:off x="17754045" y="3213031"/>
            <a:ext cx="0" cy="106680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9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19471" y="754138"/>
            <a:ext cx="1731010" cy="1406525"/>
          </a:xfrm>
          <a:custGeom>
            <a:avLst/>
            <a:gdLst/>
            <a:ahLst/>
            <a:cxnLst/>
            <a:rect l="l" t="t" r="r" b="b"/>
            <a:pathLst>
              <a:path w="1731010" h="1406525">
                <a:moveTo>
                  <a:pt x="585647" y="816645"/>
                </a:moveTo>
                <a:lnTo>
                  <a:pt x="389967" y="816645"/>
                </a:lnTo>
                <a:lnTo>
                  <a:pt x="397587" y="863630"/>
                </a:lnTo>
                <a:lnTo>
                  <a:pt x="408367" y="909471"/>
                </a:lnTo>
                <a:lnTo>
                  <a:pt x="422190" y="954051"/>
                </a:lnTo>
                <a:lnTo>
                  <a:pt x="438938" y="997250"/>
                </a:lnTo>
                <a:lnTo>
                  <a:pt x="458494" y="1038952"/>
                </a:lnTo>
                <a:lnTo>
                  <a:pt x="480741" y="1079038"/>
                </a:lnTo>
                <a:lnTo>
                  <a:pt x="505561" y="1117392"/>
                </a:lnTo>
                <a:lnTo>
                  <a:pt x="532838" y="1153895"/>
                </a:lnTo>
                <a:lnTo>
                  <a:pt x="562453" y="1188429"/>
                </a:lnTo>
                <a:lnTo>
                  <a:pt x="594290" y="1220878"/>
                </a:lnTo>
                <a:lnTo>
                  <a:pt x="628231" y="1251122"/>
                </a:lnTo>
                <a:lnTo>
                  <a:pt x="664159" y="1279045"/>
                </a:lnTo>
                <a:lnTo>
                  <a:pt x="701956" y="1304528"/>
                </a:lnTo>
                <a:lnTo>
                  <a:pt x="741506" y="1327454"/>
                </a:lnTo>
                <a:lnTo>
                  <a:pt x="782691" y="1347706"/>
                </a:lnTo>
                <a:lnTo>
                  <a:pt x="825394" y="1365164"/>
                </a:lnTo>
                <a:lnTo>
                  <a:pt x="869497" y="1379713"/>
                </a:lnTo>
                <a:lnTo>
                  <a:pt x="914884" y="1391233"/>
                </a:lnTo>
                <a:lnTo>
                  <a:pt x="961436" y="1399608"/>
                </a:lnTo>
                <a:lnTo>
                  <a:pt x="1009037" y="1404719"/>
                </a:lnTo>
                <a:lnTo>
                  <a:pt x="1057569" y="1406449"/>
                </a:lnTo>
                <a:lnTo>
                  <a:pt x="1105632" y="1404752"/>
                </a:lnTo>
                <a:lnTo>
                  <a:pt x="1152783" y="1399739"/>
                </a:lnTo>
                <a:lnTo>
                  <a:pt x="1198907" y="1391523"/>
                </a:lnTo>
                <a:lnTo>
                  <a:pt x="1243892" y="1380219"/>
                </a:lnTo>
                <a:lnTo>
                  <a:pt x="1287624" y="1365941"/>
                </a:lnTo>
                <a:lnTo>
                  <a:pt x="1329988" y="1348804"/>
                </a:lnTo>
                <a:lnTo>
                  <a:pt x="1370870" y="1328922"/>
                </a:lnTo>
                <a:lnTo>
                  <a:pt x="1410157" y="1306408"/>
                </a:lnTo>
                <a:lnTo>
                  <a:pt x="1447735" y="1281379"/>
                </a:lnTo>
                <a:lnTo>
                  <a:pt x="1483490" y="1253947"/>
                </a:lnTo>
                <a:lnTo>
                  <a:pt x="1517307" y="1224227"/>
                </a:lnTo>
                <a:lnTo>
                  <a:pt x="1527948"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10"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8" y="1213544"/>
                </a:lnTo>
                <a:lnTo>
                  <a:pt x="1578676" y="1158382"/>
                </a:lnTo>
                <a:lnTo>
                  <a:pt x="1605999" y="1122485"/>
                </a:lnTo>
                <a:lnTo>
                  <a:pt x="1630930" y="1084757"/>
                </a:lnTo>
                <a:lnTo>
                  <a:pt x="1653354" y="1045314"/>
                </a:lnTo>
                <a:lnTo>
                  <a:pt x="1673158" y="1004269"/>
                </a:lnTo>
                <a:lnTo>
                  <a:pt x="1690228" y="961736"/>
                </a:lnTo>
                <a:lnTo>
                  <a:pt x="1704449" y="917830"/>
                </a:lnTo>
                <a:lnTo>
                  <a:pt x="1715708" y="872666"/>
                </a:lnTo>
                <a:lnTo>
                  <a:pt x="1723892" y="826357"/>
                </a:lnTo>
                <a:lnTo>
                  <a:pt x="1728885" y="779017"/>
                </a:lnTo>
                <a:lnTo>
                  <a:pt x="1730575" y="730763"/>
                </a:lnTo>
                <a:lnTo>
                  <a:pt x="1730103" y="705223"/>
                </a:lnTo>
                <a:lnTo>
                  <a:pt x="1728697" y="679925"/>
                </a:lnTo>
                <a:lnTo>
                  <a:pt x="1726374" y="654885"/>
                </a:lnTo>
                <a:lnTo>
                  <a:pt x="1723151" y="630116"/>
                </a:lnTo>
                <a:lnTo>
                  <a:pt x="1722816" y="627938"/>
                </a:lnTo>
                <a:lnTo>
                  <a:pt x="1722670" y="626850"/>
                </a:lnTo>
                <a:close/>
              </a:path>
              <a:path w="1731010"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10"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7062450" y="8397875"/>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a:extLst>
              <a:ext uri="{FF2B5EF4-FFF2-40B4-BE49-F238E27FC236}">
                <a16:creationId xmlns:a16="http://schemas.microsoft.com/office/drawing/2014/main" id="{C4F784DD-3609-2DBC-4A75-F6B544075F82}"/>
              </a:ext>
            </a:extLst>
          </p:cNvPr>
          <p:cNvSpPr/>
          <p:nvPr/>
        </p:nvSpPr>
        <p:spPr>
          <a:xfrm>
            <a:off x="0" y="0"/>
            <a:ext cx="3664587" cy="2378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8082" y="-6067"/>
            <a:ext cx="2532399" cy="17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ángulo: esquinas redondeadas 3">
            <a:extLst>
              <a:ext uri="{FF2B5EF4-FFF2-40B4-BE49-F238E27FC236}">
                <a16:creationId xmlns:a16="http://schemas.microsoft.com/office/drawing/2014/main" id="{5FA0E0DC-A429-B4B9-70FC-FE8EF77E81FF}"/>
              </a:ext>
            </a:extLst>
          </p:cNvPr>
          <p:cNvSpPr/>
          <p:nvPr/>
        </p:nvSpPr>
        <p:spPr>
          <a:xfrm>
            <a:off x="3052959" y="1935733"/>
            <a:ext cx="3429001"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1. Ingresa a </a:t>
            </a:r>
            <a:r>
              <a:rPr lang="es-CO" sz="2000" dirty="0">
                <a:solidFill>
                  <a:schemeClr val="tx1"/>
                </a:solidFill>
                <a:hlinkClick r:id="rId3"/>
              </a:rPr>
              <a:t>www.terminalgirardot.com</a:t>
            </a:r>
            <a:r>
              <a:rPr lang="es-CO" sz="2000" dirty="0">
                <a:solidFill>
                  <a:schemeClr val="tx1"/>
                </a:solidFill>
              </a:rPr>
              <a:t> </a:t>
            </a:r>
          </a:p>
        </p:txBody>
      </p:sp>
      <p:sp>
        <p:nvSpPr>
          <p:cNvPr id="5" name="2 Rectángulo redondeado">
            <a:extLst>
              <a:ext uri="{FF2B5EF4-FFF2-40B4-BE49-F238E27FC236}">
                <a16:creationId xmlns:a16="http://schemas.microsoft.com/office/drawing/2014/main" id="{E37F3371-1A74-81BB-AC88-9F76B89948CD}"/>
              </a:ext>
            </a:extLst>
          </p:cNvPr>
          <p:cNvSpPr/>
          <p:nvPr/>
        </p:nvSpPr>
        <p:spPr>
          <a:xfrm>
            <a:off x="4565648" y="252080"/>
            <a:ext cx="12496802" cy="113539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latin typeface="Lato Light"/>
                <a:ea typeface="Lato Light"/>
                <a:cs typeface="Lato Light"/>
                <a:sym typeface="Lato Light"/>
              </a:rPr>
              <a:t>PROCESO DE RADICACIÓN DE CORRESPONDENCIA Y QUEJAS, APELACIONES</a:t>
            </a:r>
            <a:endParaRPr lang="es-CO" sz="3000" dirty="0"/>
          </a:p>
        </p:txBody>
      </p:sp>
      <p:sp>
        <p:nvSpPr>
          <p:cNvPr id="8" name="Rectángulo: esquinas redondeadas 7">
            <a:extLst>
              <a:ext uri="{FF2B5EF4-FFF2-40B4-BE49-F238E27FC236}">
                <a16:creationId xmlns:a16="http://schemas.microsoft.com/office/drawing/2014/main" id="{233A7A90-7431-95C3-75B3-6245D038E02C}"/>
              </a:ext>
            </a:extLst>
          </p:cNvPr>
          <p:cNvSpPr/>
          <p:nvPr/>
        </p:nvSpPr>
        <p:spPr>
          <a:xfrm>
            <a:off x="7674644" y="192881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2. Ingresa en la opción PQR</a:t>
            </a:r>
          </a:p>
        </p:txBody>
      </p:sp>
      <p:sp>
        <p:nvSpPr>
          <p:cNvPr id="11" name="Rectángulo: esquinas redondeadas 10">
            <a:extLst>
              <a:ext uri="{FF2B5EF4-FFF2-40B4-BE49-F238E27FC236}">
                <a16:creationId xmlns:a16="http://schemas.microsoft.com/office/drawing/2014/main" id="{47DF113A-2235-859C-E627-6A91EC7DF87A}"/>
              </a:ext>
            </a:extLst>
          </p:cNvPr>
          <p:cNvSpPr/>
          <p:nvPr/>
        </p:nvSpPr>
        <p:spPr>
          <a:xfrm>
            <a:off x="11804650" y="1901307"/>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“Radique aquí su solicitud”</a:t>
            </a:r>
          </a:p>
        </p:txBody>
      </p:sp>
      <p:sp>
        <p:nvSpPr>
          <p:cNvPr id="25" name="Rectángulo: esquinas redondeadas 24">
            <a:extLst>
              <a:ext uri="{FF2B5EF4-FFF2-40B4-BE49-F238E27FC236}">
                <a16:creationId xmlns:a16="http://schemas.microsoft.com/office/drawing/2014/main" id="{48137B4C-C98A-250C-DAE9-F3060189CA80}"/>
              </a:ext>
            </a:extLst>
          </p:cNvPr>
          <p:cNvSpPr/>
          <p:nvPr/>
        </p:nvSpPr>
        <p:spPr>
          <a:xfrm>
            <a:off x="16367581" y="4449828"/>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4. Diligencia los datos de la solicitud</a:t>
            </a:r>
            <a:endParaRPr lang="es-CO" sz="2500" b="1" dirty="0">
              <a:solidFill>
                <a:schemeClr val="tx1"/>
              </a:solidFill>
            </a:endParaRPr>
          </a:p>
        </p:txBody>
      </p:sp>
      <p:cxnSp>
        <p:nvCxnSpPr>
          <p:cNvPr id="27" name="Conector recto de flecha 26">
            <a:extLst>
              <a:ext uri="{FF2B5EF4-FFF2-40B4-BE49-F238E27FC236}">
                <a16:creationId xmlns:a16="http://schemas.microsoft.com/office/drawing/2014/main" id="{A7664268-E7FF-2424-5232-E7A0478E534E}"/>
              </a:ext>
            </a:extLst>
          </p:cNvPr>
          <p:cNvCxnSpPr>
            <a:endCxn id="8" idx="1"/>
          </p:cNvCxnSpPr>
          <p:nvPr/>
        </p:nvCxnSpPr>
        <p:spPr>
          <a:xfrm>
            <a:off x="6560538" y="257092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5856AE0F-C50F-D105-FC15-D0971FB468EC}"/>
              </a:ext>
            </a:extLst>
          </p:cNvPr>
          <p:cNvCxnSpPr/>
          <p:nvPr/>
        </p:nvCxnSpPr>
        <p:spPr>
          <a:xfrm>
            <a:off x="10690544" y="253047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98A7ADD9-EC68-FF52-997F-936A045C4CF4}"/>
              </a:ext>
            </a:extLst>
          </p:cNvPr>
          <p:cNvCxnSpPr/>
          <p:nvPr/>
        </p:nvCxnSpPr>
        <p:spPr>
          <a:xfrm>
            <a:off x="14928850" y="2569541"/>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14" name="Rectángulo: esquinas redondeadas 13">
            <a:extLst>
              <a:ext uri="{FF2B5EF4-FFF2-40B4-BE49-F238E27FC236}">
                <a16:creationId xmlns:a16="http://schemas.microsoft.com/office/drawing/2014/main" id="{14442887-A872-A19F-0E73-AE348640E669}"/>
              </a:ext>
            </a:extLst>
          </p:cNvPr>
          <p:cNvSpPr/>
          <p:nvPr/>
        </p:nvSpPr>
        <p:spPr>
          <a:xfrm>
            <a:off x="16260762" y="182083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“Crear solicitud”</a:t>
            </a:r>
          </a:p>
        </p:txBody>
      </p:sp>
      <p:cxnSp>
        <p:nvCxnSpPr>
          <p:cNvPr id="17" name="Conector recto de flecha 16">
            <a:extLst>
              <a:ext uri="{FF2B5EF4-FFF2-40B4-BE49-F238E27FC236}">
                <a16:creationId xmlns:a16="http://schemas.microsoft.com/office/drawing/2014/main" id="{238211D9-2EA6-F177-FD35-76840C40FA5E}"/>
              </a:ext>
            </a:extLst>
          </p:cNvPr>
          <p:cNvCxnSpPr>
            <a:cxnSpLocks/>
          </p:cNvCxnSpPr>
          <p:nvPr/>
        </p:nvCxnSpPr>
        <p:spPr>
          <a:xfrm>
            <a:off x="17754045" y="3213031"/>
            <a:ext cx="0" cy="106680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D7B75EC0-2D7B-385B-5BCB-EED55337D76C}"/>
              </a:ext>
            </a:extLst>
          </p:cNvPr>
          <p:cNvPicPr>
            <a:picLocks noChangeAspect="1"/>
          </p:cNvPicPr>
          <p:nvPr/>
        </p:nvPicPr>
        <p:blipFill>
          <a:blip r:embed="rId4"/>
          <a:stretch>
            <a:fillRect/>
          </a:stretch>
        </p:blipFill>
        <p:spPr>
          <a:xfrm>
            <a:off x="1033353" y="4175431"/>
            <a:ext cx="12168475" cy="6844767"/>
          </a:xfrm>
          <a:prstGeom prst="rect">
            <a:avLst/>
          </a:prstGeom>
        </p:spPr>
      </p:pic>
      <p:sp>
        <p:nvSpPr>
          <p:cNvPr id="10" name="Elipse 9">
            <a:extLst>
              <a:ext uri="{FF2B5EF4-FFF2-40B4-BE49-F238E27FC236}">
                <a16:creationId xmlns:a16="http://schemas.microsoft.com/office/drawing/2014/main" id="{8257A744-2ED5-F182-6B97-0779D6279FF3}"/>
              </a:ext>
            </a:extLst>
          </p:cNvPr>
          <p:cNvSpPr/>
          <p:nvPr/>
        </p:nvSpPr>
        <p:spPr>
          <a:xfrm>
            <a:off x="5708650" y="6950075"/>
            <a:ext cx="2532462" cy="99068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13" name="Conector recto de flecha 12">
            <a:extLst>
              <a:ext uri="{FF2B5EF4-FFF2-40B4-BE49-F238E27FC236}">
                <a16:creationId xmlns:a16="http://schemas.microsoft.com/office/drawing/2014/main" id="{588EE703-0678-E81F-0FB0-A7E840ADC6EF}"/>
              </a:ext>
            </a:extLst>
          </p:cNvPr>
          <p:cNvCxnSpPr>
            <a:cxnSpLocks/>
          </p:cNvCxnSpPr>
          <p:nvPr/>
        </p:nvCxnSpPr>
        <p:spPr>
          <a:xfrm flipV="1">
            <a:off x="7674644" y="3219945"/>
            <a:ext cx="5118685" cy="373013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451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19471" y="754138"/>
            <a:ext cx="1731010" cy="1406525"/>
          </a:xfrm>
          <a:custGeom>
            <a:avLst/>
            <a:gdLst/>
            <a:ahLst/>
            <a:cxnLst/>
            <a:rect l="l" t="t" r="r" b="b"/>
            <a:pathLst>
              <a:path w="1731010" h="1406525">
                <a:moveTo>
                  <a:pt x="585647" y="816645"/>
                </a:moveTo>
                <a:lnTo>
                  <a:pt x="389967" y="816645"/>
                </a:lnTo>
                <a:lnTo>
                  <a:pt x="397587" y="863630"/>
                </a:lnTo>
                <a:lnTo>
                  <a:pt x="408367" y="909471"/>
                </a:lnTo>
                <a:lnTo>
                  <a:pt x="422190" y="954051"/>
                </a:lnTo>
                <a:lnTo>
                  <a:pt x="438938" y="997250"/>
                </a:lnTo>
                <a:lnTo>
                  <a:pt x="458494" y="1038952"/>
                </a:lnTo>
                <a:lnTo>
                  <a:pt x="480741" y="1079038"/>
                </a:lnTo>
                <a:lnTo>
                  <a:pt x="505561" y="1117392"/>
                </a:lnTo>
                <a:lnTo>
                  <a:pt x="532838" y="1153895"/>
                </a:lnTo>
                <a:lnTo>
                  <a:pt x="562453" y="1188429"/>
                </a:lnTo>
                <a:lnTo>
                  <a:pt x="594290" y="1220878"/>
                </a:lnTo>
                <a:lnTo>
                  <a:pt x="628231" y="1251122"/>
                </a:lnTo>
                <a:lnTo>
                  <a:pt x="664159" y="1279045"/>
                </a:lnTo>
                <a:lnTo>
                  <a:pt x="701956" y="1304528"/>
                </a:lnTo>
                <a:lnTo>
                  <a:pt x="741506" y="1327454"/>
                </a:lnTo>
                <a:lnTo>
                  <a:pt x="782691" y="1347706"/>
                </a:lnTo>
                <a:lnTo>
                  <a:pt x="825394" y="1365164"/>
                </a:lnTo>
                <a:lnTo>
                  <a:pt x="869497" y="1379713"/>
                </a:lnTo>
                <a:lnTo>
                  <a:pt x="914884" y="1391233"/>
                </a:lnTo>
                <a:lnTo>
                  <a:pt x="961436" y="1399608"/>
                </a:lnTo>
                <a:lnTo>
                  <a:pt x="1009037" y="1404719"/>
                </a:lnTo>
                <a:lnTo>
                  <a:pt x="1057569" y="1406449"/>
                </a:lnTo>
                <a:lnTo>
                  <a:pt x="1105632" y="1404752"/>
                </a:lnTo>
                <a:lnTo>
                  <a:pt x="1152783" y="1399739"/>
                </a:lnTo>
                <a:lnTo>
                  <a:pt x="1198907" y="1391523"/>
                </a:lnTo>
                <a:lnTo>
                  <a:pt x="1243892" y="1380219"/>
                </a:lnTo>
                <a:lnTo>
                  <a:pt x="1287624" y="1365941"/>
                </a:lnTo>
                <a:lnTo>
                  <a:pt x="1329988" y="1348804"/>
                </a:lnTo>
                <a:lnTo>
                  <a:pt x="1370870" y="1328922"/>
                </a:lnTo>
                <a:lnTo>
                  <a:pt x="1410157" y="1306408"/>
                </a:lnTo>
                <a:lnTo>
                  <a:pt x="1447735" y="1281379"/>
                </a:lnTo>
                <a:lnTo>
                  <a:pt x="1483490" y="1253947"/>
                </a:lnTo>
                <a:lnTo>
                  <a:pt x="1517307" y="1224227"/>
                </a:lnTo>
                <a:lnTo>
                  <a:pt x="1527948"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10"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8" y="1213544"/>
                </a:lnTo>
                <a:lnTo>
                  <a:pt x="1578676" y="1158382"/>
                </a:lnTo>
                <a:lnTo>
                  <a:pt x="1605999" y="1122485"/>
                </a:lnTo>
                <a:lnTo>
                  <a:pt x="1630930" y="1084757"/>
                </a:lnTo>
                <a:lnTo>
                  <a:pt x="1653354" y="1045314"/>
                </a:lnTo>
                <a:lnTo>
                  <a:pt x="1673158" y="1004269"/>
                </a:lnTo>
                <a:lnTo>
                  <a:pt x="1690228" y="961736"/>
                </a:lnTo>
                <a:lnTo>
                  <a:pt x="1704449" y="917830"/>
                </a:lnTo>
                <a:lnTo>
                  <a:pt x="1715708" y="872666"/>
                </a:lnTo>
                <a:lnTo>
                  <a:pt x="1723892" y="826357"/>
                </a:lnTo>
                <a:lnTo>
                  <a:pt x="1728885" y="779017"/>
                </a:lnTo>
                <a:lnTo>
                  <a:pt x="1730575" y="730763"/>
                </a:lnTo>
                <a:lnTo>
                  <a:pt x="1730103" y="705223"/>
                </a:lnTo>
                <a:lnTo>
                  <a:pt x="1728697" y="679925"/>
                </a:lnTo>
                <a:lnTo>
                  <a:pt x="1726374" y="654885"/>
                </a:lnTo>
                <a:lnTo>
                  <a:pt x="1723151" y="630116"/>
                </a:lnTo>
                <a:lnTo>
                  <a:pt x="1722816" y="627938"/>
                </a:lnTo>
                <a:lnTo>
                  <a:pt x="1722670" y="626850"/>
                </a:lnTo>
                <a:close/>
              </a:path>
              <a:path w="1731010"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10"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7062450" y="8397875"/>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a:extLst>
              <a:ext uri="{FF2B5EF4-FFF2-40B4-BE49-F238E27FC236}">
                <a16:creationId xmlns:a16="http://schemas.microsoft.com/office/drawing/2014/main" id="{C4F784DD-3609-2DBC-4A75-F6B544075F82}"/>
              </a:ext>
            </a:extLst>
          </p:cNvPr>
          <p:cNvSpPr/>
          <p:nvPr/>
        </p:nvSpPr>
        <p:spPr>
          <a:xfrm>
            <a:off x="0" y="0"/>
            <a:ext cx="3664587" cy="2378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8082" y="-6067"/>
            <a:ext cx="2532399" cy="17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ángulo: esquinas redondeadas 3">
            <a:extLst>
              <a:ext uri="{FF2B5EF4-FFF2-40B4-BE49-F238E27FC236}">
                <a16:creationId xmlns:a16="http://schemas.microsoft.com/office/drawing/2014/main" id="{5FA0E0DC-A429-B4B9-70FC-FE8EF77E81FF}"/>
              </a:ext>
            </a:extLst>
          </p:cNvPr>
          <p:cNvSpPr/>
          <p:nvPr/>
        </p:nvSpPr>
        <p:spPr>
          <a:xfrm>
            <a:off x="3052959" y="1935733"/>
            <a:ext cx="3429001"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1. Ingresa a </a:t>
            </a:r>
            <a:r>
              <a:rPr lang="es-CO" sz="2000" dirty="0">
                <a:solidFill>
                  <a:schemeClr val="tx1"/>
                </a:solidFill>
                <a:hlinkClick r:id="rId3"/>
              </a:rPr>
              <a:t>www.terminalgirardot.com</a:t>
            </a:r>
            <a:r>
              <a:rPr lang="es-CO" sz="2000" dirty="0">
                <a:solidFill>
                  <a:schemeClr val="tx1"/>
                </a:solidFill>
              </a:rPr>
              <a:t> </a:t>
            </a:r>
          </a:p>
        </p:txBody>
      </p:sp>
      <p:sp>
        <p:nvSpPr>
          <p:cNvPr id="5" name="2 Rectángulo redondeado">
            <a:extLst>
              <a:ext uri="{FF2B5EF4-FFF2-40B4-BE49-F238E27FC236}">
                <a16:creationId xmlns:a16="http://schemas.microsoft.com/office/drawing/2014/main" id="{E37F3371-1A74-81BB-AC88-9F76B89948CD}"/>
              </a:ext>
            </a:extLst>
          </p:cNvPr>
          <p:cNvSpPr/>
          <p:nvPr/>
        </p:nvSpPr>
        <p:spPr>
          <a:xfrm>
            <a:off x="4565648" y="252080"/>
            <a:ext cx="12496802" cy="113539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latin typeface="Lato Light"/>
                <a:ea typeface="Lato Light"/>
                <a:cs typeface="Lato Light"/>
                <a:sym typeface="Lato Light"/>
              </a:rPr>
              <a:t>PROCESO DE RADICACIÓN DE CORRESPONDENCIA Y QUEJAS, APELACIONES</a:t>
            </a:r>
            <a:endParaRPr lang="es-CO" sz="3000" dirty="0"/>
          </a:p>
        </p:txBody>
      </p:sp>
      <p:sp>
        <p:nvSpPr>
          <p:cNvPr id="8" name="Rectángulo: esquinas redondeadas 7">
            <a:extLst>
              <a:ext uri="{FF2B5EF4-FFF2-40B4-BE49-F238E27FC236}">
                <a16:creationId xmlns:a16="http://schemas.microsoft.com/office/drawing/2014/main" id="{233A7A90-7431-95C3-75B3-6245D038E02C}"/>
              </a:ext>
            </a:extLst>
          </p:cNvPr>
          <p:cNvSpPr/>
          <p:nvPr/>
        </p:nvSpPr>
        <p:spPr>
          <a:xfrm>
            <a:off x="7674644" y="192881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2. Ingresa en la opción PQR</a:t>
            </a:r>
          </a:p>
        </p:txBody>
      </p:sp>
      <p:sp>
        <p:nvSpPr>
          <p:cNvPr id="11" name="Rectángulo: esquinas redondeadas 10">
            <a:extLst>
              <a:ext uri="{FF2B5EF4-FFF2-40B4-BE49-F238E27FC236}">
                <a16:creationId xmlns:a16="http://schemas.microsoft.com/office/drawing/2014/main" id="{47DF113A-2235-859C-E627-6A91EC7DF87A}"/>
              </a:ext>
            </a:extLst>
          </p:cNvPr>
          <p:cNvSpPr/>
          <p:nvPr/>
        </p:nvSpPr>
        <p:spPr>
          <a:xfrm>
            <a:off x="11804650" y="1901307"/>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“Radique aquí su solicitud”</a:t>
            </a:r>
          </a:p>
        </p:txBody>
      </p:sp>
      <p:sp>
        <p:nvSpPr>
          <p:cNvPr id="25" name="Rectángulo: esquinas redondeadas 24">
            <a:extLst>
              <a:ext uri="{FF2B5EF4-FFF2-40B4-BE49-F238E27FC236}">
                <a16:creationId xmlns:a16="http://schemas.microsoft.com/office/drawing/2014/main" id="{48137B4C-C98A-250C-DAE9-F3060189CA80}"/>
              </a:ext>
            </a:extLst>
          </p:cNvPr>
          <p:cNvSpPr/>
          <p:nvPr/>
        </p:nvSpPr>
        <p:spPr>
          <a:xfrm>
            <a:off x="16367581" y="4449828"/>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4. Diligencia los datos de la solicitud</a:t>
            </a:r>
            <a:endParaRPr lang="es-CO" sz="2500" b="1" dirty="0">
              <a:solidFill>
                <a:schemeClr val="tx1"/>
              </a:solidFill>
            </a:endParaRPr>
          </a:p>
        </p:txBody>
      </p:sp>
      <p:cxnSp>
        <p:nvCxnSpPr>
          <p:cNvPr id="27" name="Conector recto de flecha 26">
            <a:extLst>
              <a:ext uri="{FF2B5EF4-FFF2-40B4-BE49-F238E27FC236}">
                <a16:creationId xmlns:a16="http://schemas.microsoft.com/office/drawing/2014/main" id="{A7664268-E7FF-2424-5232-E7A0478E534E}"/>
              </a:ext>
            </a:extLst>
          </p:cNvPr>
          <p:cNvCxnSpPr>
            <a:endCxn id="8" idx="1"/>
          </p:cNvCxnSpPr>
          <p:nvPr/>
        </p:nvCxnSpPr>
        <p:spPr>
          <a:xfrm>
            <a:off x="6560538" y="257092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5856AE0F-C50F-D105-FC15-D0971FB468EC}"/>
              </a:ext>
            </a:extLst>
          </p:cNvPr>
          <p:cNvCxnSpPr/>
          <p:nvPr/>
        </p:nvCxnSpPr>
        <p:spPr>
          <a:xfrm>
            <a:off x="10690544" y="253047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98A7ADD9-EC68-FF52-997F-936A045C4CF4}"/>
              </a:ext>
            </a:extLst>
          </p:cNvPr>
          <p:cNvCxnSpPr/>
          <p:nvPr/>
        </p:nvCxnSpPr>
        <p:spPr>
          <a:xfrm>
            <a:off x="14928850" y="2569541"/>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14" name="Rectángulo: esquinas redondeadas 13">
            <a:extLst>
              <a:ext uri="{FF2B5EF4-FFF2-40B4-BE49-F238E27FC236}">
                <a16:creationId xmlns:a16="http://schemas.microsoft.com/office/drawing/2014/main" id="{14442887-A872-A19F-0E73-AE348640E669}"/>
              </a:ext>
            </a:extLst>
          </p:cNvPr>
          <p:cNvSpPr/>
          <p:nvPr/>
        </p:nvSpPr>
        <p:spPr>
          <a:xfrm>
            <a:off x="16260762" y="182083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“Crear solicitud”</a:t>
            </a:r>
          </a:p>
        </p:txBody>
      </p:sp>
      <p:cxnSp>
        <p:nvCxnSpPr>
          <p:cNvPr id="17" name="Conector recto de flecha 16">
            <a:extLst>
              <a:ext uri="{FF2B5EF4-FFF2-40B4-BE49-F238E27FC236}">
                <a16:creationId xmlns:a16="http://schemas.microsoft.com/office/drawing/2014/main" id="{238211D9-2EA6-F177-FD35-76840C40FA5E}"/>
              </a:ext>
            </a:extLst>
          </p:cNvPr>
          <p:cNvCxnSpPr>
            <a:cxnSpLocks/>
          </p:cNvCxnSpPr>
          <p:nvPr/>
        </p:nvCxnSpPr>
        <p:spPr>
          <a:xfrm>
            <a:off x="17754045" y="3213031"/>
            <a:ext cx="0" cy="106680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C8F30120-F3FC-BC3E-29F0-166D630F5F3D}"/>
              </a:ext>
            </a:extLst>
          </p:cNvPr>
          <p:cNvPicPr>
            <a:picLocks noChangeAspect="1"/>
          </p:cNvPicPr>
          <p:nvPr/>
        </p:nvPicPr>
        <p:blipFill>
          <a:blip r:embed="rId4"/>
          <a:stretch>
            <a:fillRect/>
          </a:stretch>
        </p:blipFill>
        <p:spPr>
          <a:xfrm>
            <a:off x="1832291" y="3862051"/>
            <a:ext cx="12258351" cy="6895322"/>
          </a:xfrm>
          <a:prstGeom prst="rect">
            <a:avLst/>
          </a:prstGeom>
        </p:spPr>
      </p:pic>
      <p:sp>
        <p:nvSpPr>
          <p:cNvPr id="10" name="Elipse 9">
            <a:extLst>
              <a:ext uri="{FF2B5EF4-FFF2-40B4-BE49-F238E27FC236}">
                <a16:creationId xmlns:a16="http://schemas.microsoft.com/office/drawing/2014/main" id="{8257A744-2ED5-F182-6B97-0779D6279FF3}"/>
              </a:ext>
            </a:extLst>
          </p:cNvPr>
          <p:cNvSpPr/>
          <p:nvPr/>
        </p:nvSpPr>
        <p:spPr>
          <a:xfrm>
            <a:off x="1532285" y="6878635"/>
            <a:ext cx="2036391" cy="3596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13" name="Conector recto de flecha 12">
            <a:extLst>
              <a:ext uri="{FF2B5EF4-FFF2-40B4-BE49-F238E27FC236}">
                <a16:creationId xmlns:a16="http://schemas.microsoft.com/office/drawing/2014/main" id="{588EE703-0678-E81F-0FB0-A7E840ADC6EF}"/>
              </a:ext>
            </a:extLst>
          </p:cNvPr>
          <p:cNvCxnSpPr>
            <a:cxnSpLocks/>
            <a:stCxn id="10" idx="7"/>
          </p:cNvCxnSpPr>
          <p:nvPr/>
        </p:nvCxnSpPr>
        <p:spPr>
          <a:xfrm flipV="1">
            <a:off x="3270453" y="3159644"/>
            <a:ext cx="13097128" cy="377165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78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19471" y="754138"/>
            <a:ext cx="1731010" cy="1406525"/>
          </a:xfrm>
          <a:custGeom>
            <a:avLst/>
            <a:gdLst/>
            <a:ahLst/>
            <a:cxnLst/>
            <a:rect l="l" t="t" r="r" b="b"/>
            <a:pathLst>
              <a:path w="1731010" h="1406525">
                <a:moveTo>
                  <a:pt x="585647" y="816645"/>
                </a:moveTo>
                <a:lnTo>
                  <a:pt x="389967" y="816645"/>
                </a:lnTo>
                <a:lnTo>
                  <a:pt x="397587" y="863630"/>
                </a:lnTo>
                <a:lnTo>
                  <a:pt x="408367" y="909471"/>
                </a:lnTo>
                <a:lnTo>
                  <a:pt x="422190" y="954051"/>
                </a:lnTo>
                <a:lnTo>
                  <a:pt x="438938" y="997250"/>
                </a:lnTo>
                <a:lnTo>
                  <a:pt x="458494" y="1038952"/>
                </a:lnTo>
                <a:lnTo>
                  <a:pt x="480741" y="1079038"/>
                </a:lnTo>
                <a:lnTo>
                  <a:pt x="505561" y="1117392"/>
                </a:lnTo>
                <a:lnTo>
                  <a:pt x="532838" y="1153895"/>
                </a:lnTo>
                <a:lnTo>
                  <a:pt x="562453" y="1188429"/>
                </a:lnTo>
                <a:lnTo>
                  <a:pt x="594290" y="1220878"/>
                </a:lnTo>
                <a:lnTo>
                  <a:pt x="628231" y="1251122"/>
                </a:lnTo>
                <a:lnTo>
                  <a:pt x="664159" y="1279045"/>
                </a:lnTo>
                <a:lnTo>
                  <a:pt x="701956" y="1304528"/>
                </a:lnTo>
                <a:lnTo>
                  <a:pt x="741506" y="1327454"/>
                </a:lnTo>
                <a:lnTo>
                  <a:pt x="782691" y="1347706"/>
                </a:lnTo>
                <a:lnTo>
                  <a:pt x="825394" y="1365164"/>
                </a:lnTo>
                <a:lnTo>
                  <a:pt x="869497" y="1379713"/>
                </a:lnTo>
                <a:lnTo>
                  <a:pt x="914884" y="1391233"/>
                </a:lnTo>
                <a:lnTo>
                  <a:pt x="961436" y="1399608"/>
                </a:lnTo>
                <a:lnTo>
                  <a:pt x="1009037" y="1404719"/>
                </a:lnTo>
                <a:lnTo>
                  <a:pt x="1057569" y="1406449"/>
                </a:lnTo>
                <a:lnTo>
                  <a:pt x="1105632" y="1404752"/>
                </a:lnTo>
                <a:lnTo>
                  <a:pt x="1152783" y="1399739"/>
                </a:lnTo>
                <a:lnTo>
                  <a:pt x="1198907" y="1391523"/>
                </a:lnTo>
                <a:lnTo>
                  <a:pt x="1243892" y="1380219"/>
                </a:lnTo>
                <a:lnTo>
                  <a:pt x="1287624" y="1365941"/>
                </a:lnTo>
                <a:lnTo>
                  <a:pt x="1329988" y="1348804"/>
                </a:lnTo>
                <a:lnTo>
                  <a:pt x="1370870" y="1328922"/>
                </a:lnTo>
                <a:lnTo>
                  <a:pt x="1410157" y="1306408"/>
                </a:lnTo>
                <a:lnTo>
                  <a:pt x="1447735" y="1281379"/>
                </a:lnTo>
                <a:lnTo>
                  <a:pt x="1483490" y="1253947"/>
                </a:lnTo>
                <a:lnTo>
                  <a:pt x="1517307" y="1224227"/>
                </a:lnTo>
                <a:lnTo>
                  <a:pt x="1527948" y="1213544"/>
                </a:lnTo>
                <a:lnTo>
                  <a:pt x="1057088" y="1213544"/>
                </a:lnTo>
                <a:lnTo>
                  <a:pt x="1007358" y="1210967"/>
                </a:lnTo>
                <a:lnTo>
                  <a:pt x="959091" y="1203406"/>
                </a:lnTo>
                <a:lnTo>
                  <a:pt x="912537" y="1191116"/>
                </a:lnTo>
                <a:lnTo>
                  <a:pt x="867950" y="1174352"/>
                </a:lnTo>
                <a:lnTo>
                  <a:pt x="825581" y="1153368"/>
                </a:lnTo>
                <a:lnTo>
                  <a:pt x="785682" y="1128419"/>
                </a:lnTo>
                <a:lnTo>
                  <a:pt x="748506" y="1099759"/>
                </a:lnTo>
                <a:lnTo>
                  <a:pt x="714303" y="1067644"/>
                </a:lnTo>
                <a:lnTo>
                  <a:pt x="683326" y="1032328"/>
                </a:lnTo>
                <a:lnTo>
                  <a:pt x="655826" y="994065"/>
                </a:lnTo>
                <a:lnTo>
                  <a:pt x="632057" y="953111"/>
                </a:lnTo>
                <a:lnTo>
                  <a:pt x="612269" y="909719"/>
                </a:lnTo>
                <a:lnTo>
                  <a:pt x="596715" y="864146"/>
                </a:lnTo>
                <a:lnTo>
                  <a:pt x="585647" y="816645"/>
                </a:lnTo>
                <a:close/>
              </a:path>
              <a:path w="1731010" h="1406525">
                <a:moveTo>
                  <a:pt x="1722670" y="626850"/>
                </a:moveTo>
                <a:lnTo>
                  <a:pt x="0" y="626850"/>
                </a:lnTo>
                <a:lnTo>
                  <a:pt x="0" y="704407"/>
                </a:lnTo>
                <a:lnTo>
                  <a:pt x="193250" y="704407"/>
                </a:lnTo>
                <a:lnTo>
                  <a:pt x="193250" y="739192"/>
                </a:lnTo>
                <a:lnTo>
                  <a:pt x="0" y="739192"/>
                </a:lnTo>
                <a:lnTo>
                  <a:pt x="0" y="816645"/>
                </a:lnTo>
                <a:lnTo>
                  <a:pt x="1528529" y="816645"/>
                </a:lnTo>
                <a:lnTo>
                  <a:pt x="1517460" y="864146"/>
                </a:lnTo>
                <a:lnTo>
                  <a:pt x="1501906" y="909719"/>
                </a:lnTo>
                <a:lnTo>
                  <a:pt x="1482119" y="953111"/>
                </a:lnTo>
                <a:lnTo>
                  <a:pt x="1458349" y="994065"/>
                </a:lnTo>
                <a:lnTo>
                  <a:pt x="1430850" y="1032328"/>
                </a:lnTo>
                <a:lnTo>
                  <a:pt x="1399873" y="1067644"/>
                </a:lnTo>
                <a:lnTo>
                  <a:pt x="1365670" y="1099759"/>
                </a:lnTo>
                <a:lnTo>
                  <a:pt x="1328493" y="1128419"/>
                </a:lnTo>
                <a:lnTo>
                  <a:pt x="1288594" y="1153368"/>
                </a:lnTo>
                <a:lnTo>
                  <a:pt x="1246225" y="1174352"/>
                </a:lnTo>
                <a:lnTo>
                  <a:pt x="1201638" y="1191116"/>
                </a:lnTo>
                <a:lnTo>
                  <a:pt x="1155085" y="1203406"/>
                </a:lnTo>
                <a:lnTo>
                  <a:pt x="1106817" y="1210967"/>
                </a:lnTo>
                <a:lnTo>
                  <a:pt x="1057088" y="1213544"/>
                </a:lnTo>
                <a:lnTo>
                  <a:pt x="1527948" y="1213544"/>
                </a:lnTo>
                <a:lnTo>
                  <a:pt x="1578676" y="1158382"/>
                </a:lnTo>
                <a:lnTo>
                  <a:pt x="1605999" y="1122485"/>
                </a:lnTo>
                <a:lnTo>
                  <a:pt x="1630930" y="1084757"/>
                </a:lnTo>
                <a:lnTo>
                  <a:pt x="1653354" y="1045314"/>
                </a:lnTo>
                <a:lnTo>
                  <a:pt x="1673158" y="1004269"/>
                </a:lnTo>
                <a:lnTo>
                  <a:pt x="1690228" y="961736"/>
                </a:lnTo>
                <a:lnTo>
                  <a:pt x="1704449" y="917830"/>
                </a:lnTo>
                <a:lnTo>
                  <a:pt x="1715708" y="872666"/>
                </a:lnTo>
                <a:lnTo>
                  <a:pt x="1723892" y="826357"/>
                </a:lnTo>
                <a:lnTo>
                  <a:pt x="1728885" y="779017"/>
                </a:lnTo>
                <a:lnTo>
                  <a:pt x="1730575" y="730763"/>
                </a:lnTo>
                <a:lnTo>
                  <a:pt x="1730103" y="705223"/>
                </a:lnTo>
                <a:lnTo>
                  <a:pt x="1728697" y="679925"/>
                </a:lnTo>
                <a:lnTo>
                  <a:pt x="1726374" y="654885"/>
                </a:lnTo>
                <a:lnTo>
                  <a:pt x="1723151" y="630116"/>
                </a:lnTo>
                <a:lnTo>
                  <a:pt x="1722816" y="627938"/>
                </a:lnTo>
                <a:lnTo>
                  <a:pt x="1722670" y="626850"/>
                </a:lnTo>
                <a:close/>
              </a:path>
              <a:path w="1731010" h="1406525">
                <a:moveTo>
                  <a:pt x="1533450" y="0"/>
                </a:moveTo>
                <a:lnTo>
                  <a:pt x="1533450" y="55076"/>
                </a:lnTo>
                <a:lnTo>
                  <a:pt x="1044733" y="55195"/>
                </a:lnTo>
                <a:lnTo>
                  <a:pt x="1031968" y="55558"/>
                </a:lnTo>
                <a:lnTo>
                  <a:pt x="983687" y="59103"/>
                </a:lnTo>
                <a:lnTo>
                  <a:pt x="936409" y="65998"/>
                </a:lnTo>
                <a:lnTo>
                  <a:pt x="890253" y="76124"/>
                </a:lnTo>
                <a:lnTo>
                  <a:pt x="845337" y="89361"/>
                </a:lnTo>
                <a:lnTo>
                  <a:pt x="801782" y="105590"/>
                </a:lnTo>
                <a:lnTo>
                  <a:pt x="759705" y="124692"/>
                </a:lnTo>
                <a:lnTo>
                  <a:pt x="719225" y="146546"/>
                </a:lnTo>
                <a:lnTo>
                  <a:pt x="680463" y="171035"/>
                </a:lnTo>
                <a:lnTo>
                  <a:pt x="643535" y="198037"/>
                </a:lnTo>
                <a:lnTo>
                  <a:pt x="608562" y="227435"/>
                </a:lnTo>
                <a:lnTo>
                  <a:pt x="575662" y="259108"/>
                </a:lnTo>
                <a:lnTo>
                  <a:pt x="544955" y="292937"/>
                </a:lnTo>
                <a:lnTo>
                  <a:pt x="516558" y="328802"/>
                </a:lnTo>
                <a:lnTo>
                  <a:pt x="490591" y="366584"/>
                </a:lnTo>
                <a:lnTo>
                  <a:pt x="467173" y="406164"/>
                </a:lnTo>
                <a:lnTo>
                  <a:pt x="446423" y="447423"/>
                </a:lnTo>
                <a:lnTo>
                  <a:pt x="428460" y="490240"/>
                </a:lnTo>
                <a:lnTo>
                  <a:pt x="413402" y="534496"/>
                </a:lnTo>
                <a:lnTo>
                  <a:pt x="401369" y="580073"/>
                </a:lnTo>
                <a:lnTo>
                  <a:pt x="392480" y="626850"/>
                </a:lnTo>
                <a:lnTo>
                  <a:pt x="588516" y="626850"/>
                </a:lnTo>
                <a:lnTo>
                  <a:pt x="600645" y="580895"/>
                </a:lnTo>
                <a:lnTo>
                  <a:pt x="617002" y="536854"/>
                </a:lnTo>
                <a:lnTo>
                  <a:pt x="637351" y="494965"/>
                </a:lnTo>
                <a:lnTo>
                  <a:pt x="661454" y="455466"/>
                </a:lnTo>
                <a:lnTo>
                  <a:pt x="689076" y="418597"/>
                </a:lnTo>
                <a:lnTo>
                  <a:pt x="719981" y="384596"/>
                </a:lnTo>
                <a:lnTo>
                  <a:pt x="753933" y="353701"/>
                </a:lnTo>
                <a:lnTo>
                  <a:pt x="790697" y="326151"/>
                </a:lnTo>
                <a:lnTo>
                  <a:pt x="830035" y="302185"/>
                </a:lnTo>
                <a:lnTo>
                  <a:pt x="871712" y="282042"/>
                </a:lnTo>
                <a:lnTo>
                  <a:pt x="915491" y="265959"/>
                </a:lnTo>
                <a:lnTo>
                  <a:pt x="961138" y="254176"/>
                </a:lnTo>
                <a:lnTo>
                  <a:pt x="1008415" y="246931"/>
                </a:lnTo>
                <a:lnTo>
                  <a:pt x="1057088" y="244463"/>
                </a:lnTo>
                <a:lnTo>
                  <a:pt x="1604165" y="244463"/>
                </a:lnTo>
                <a:lnTo>
                  <a:pt x="1725738" y="149775"/>
                </a:lnTo>
                <a:lnTo>
                  <a:pt x="1533450" y="0"/>
                </a:lnTo>
                <a:close/>
              </a:path>
              <a:path w="1731010" h="1406525">
                <a:moveTo>
                  <a:pt x="1604165" y="244463"/>
                </a:moveTo>
                <a:lnTo>
                  <a:pt x="1533450" y="244463"/>
                </a:lnTo>
                <a:lnTo>
                  <a:pt x="1533450" y="299540"/>
                </a:lnTo>
                <a:lnTo>
                  <a:pt x="1604165" y="244463"/>
                </a:lnTo>
                <a:close/>
              </a:path>
            </a:pathLst>
          </a:custGeom>
          <a:solidFill>
            <a:srgbClr val="D86300"/>
          </a:solidFill>
        </p:spPr>
        <p:txBody>
          <a:bodyPr wrap="square" lIns="0" tIns="0" rIns="0" bIns="0" rtlCol="0"/>
          <a:lstStyle/>
          <a:p>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7062450" y="8397875"/>
            <a:ext cx="2845117" cy="196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a:extLst>
              <a:ext uri="{FF2B5EF4-FFF2-40B4-BE49-F238E27FC236}">
                <a16:creationId xmlns:a16="http://schemas.microsoft.com/office/drawing/2014/main" id="{C4F784DD-3609-2DBC-4A75-F6B544075F82}"/>
              </a:ext>
            </a:extLst>
          </p:cNvPr>
          <p:cNvSpPr/>
          <p:nvPr/>
        </p:nvSpPr>
        <p:spPr>
          <a:xfrm>
            <a:off x="0" y="0"/>
            <a:ext cx="3664587" cy="2378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18082" y="-6067"/>
            <a:ext cx="2532399" cy="17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ángulo: esquinas redondeadas 3">
            <a:extLst>
              <a:ext uri="{FF2B5EF4-FFF2-40B4-BE49-F238E27FC236}">
                <a16:creationId xmlns:a16="http://schemas.microsoft.com/office/drawing/2014/main" id="{5FA0E0DC-A429-B4B9-70FC-FE8EF77E81FF}"/>
              </a:ext>
            </a:extLst>
          </p:cNvPr>
          <p:cNvSpPr/>
          <p:nvPr/>
        </p:nvSpPr>
        <p:spPr>
          <a:xfrm>
            <a:off x="3052959" y="1935733"/>
            <a:ext cx="3429001"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1. Ingresa a </a:t>
            </a:r>
            <a:r>
              <a:rPr lang="es-CO" sz="2000" dirty="0">
                <a:solidFill>
                  <a:schemeClr val="tx1"/>
                </a:solidFill>
                <a:hlinkClick r:id="rId3"/>
              </a:rPr>
              <a:t>www.terminalgirardot.com</a:t>
            </a:r>
            <a:r>
              <a:rPr lang="es-CO" sz="2000" dirty="0">
                <a:solidFill>
                  <a:schemeClr val="tx1"/>
                </a:solidFill>
              </a:rPr>
              <a:t> </a:t>
            </a:r>
          </a:p>
        </p:txBody>
      </p:sp>
      <p:sp>
        <p:nvSpPr>
          <p:cNvPr id="5" name="2 Rectángulo redondeado">
            <a:extLst>
              <a:ext uri="{FF2B5EF4-FFF2-40B4-BE49-F238E27FC236}">
                <a16:creationId xmlns:a16="http://schemas.microsoft.com/office/drawing/2014/main" id="{E37F3371-1A74-81BB-AC88-9F76B89948CD}"/>
              </a:ext>
            </a:extLst>
          </p:cNvPr>
          <p:cNvSpPr/>
          <p:nvPr/>
        </p:nvSpPr>
        <p:spPr>
          <a:xfrm>
            <a:off x="4565648" y="252080"/>
            <a:ext cx="12496802" cy="113539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latin typeface="Lato Light"/>
                <a:ea typeface="Lato Light"/>
                <a:cs typeface="Lato Light"/>
                <a:sym typeface="Lato Light"/>
              </a:rPr>
              <a:t>PROCESO DE RADICACIÓN DE CORRESPONDENCIA Y QUEJAS, APELACIONES</a:t>
            </a:r>
            <a:endParaRPr lang="es-CO" sz="3000" dirty="0"/>
          </a:p>
        </p:txBody>
      </p:sp>
      <p:sp>
        <p:nvSpPr>
          <p:cNvPr id="8" name="Rectángulo: esquinas redondeadas 7">
            <a:extLst>
              <a:ext uri="{FF2B5EF4-FFF2-40B4-BE49-F238E27FC236}">
                <a16:creationId xmlns:a16="http://schemas.microsoft.com/office/drawing/2014/main" id="{233A7A90-7431-95C3-75B3-6245D038E02C}"/>
              </a:ext>
            </a:extLst>
          </p:cNvPr>
          <p:cNvSpPr/>
          <p:nvPr/>
        </p:nvSpPr>
        <p:spPr>
          <a:xfrm>
            <a:off x="7674644" y="192881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2. Ingresa en la opción PQR</a:t>
            </a:r>
          </a:p>
        </p:txBody>
      </p:sp>
      <p:sp>
        <p:nvSpPr>
          <p:cNvPr id="11" name="Rectángulo: esquinas redondeadas 10">
            <a:extLst>
              <a:ext uri="{FF2B5EF4-FFF2-40B4-BE49-F238E27FC236}">
                <a16:creationId xmlns:a16="http://schemas.microsoft.com/office/drawing/2014/main" id="{47DF113A-2235-859C-E627-6A91EC7DF87A}"/>
              </a:ext>
            </a:extLst>
          </p:cNvPr>
          <p:cNvSpPr/>
          <p:nvPr/>
        </p:nvSpPr>
        <p:spPr>
          <a:xfrm>
            <a:off x="11804650" y="1901307"/>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“Radique aquí su solicitud”</a:t>
            </a:r>
          </a:p>
        </p:txBody>
      </p:sp>
      <p:sp>
        <p:nvSpPr>
          <p:cNvPr id="25" name="Rectángulo: esquinas redondeadas 24">
            <a:extLst>
              <a:ext uri="{FF2B5EF4-FFF2-40B4-BE49-F238E27FC236}">
                <a16:creationId xmlns:a16="http://schemas.microsoft.com/office/drawing/2014/main" id="{48137B4C-C98A-250C-DAE9-F3060189CA80}"/>
              </a:ext>
            </a:extLst>
          </p:cNvPr>
          <p:cNvSpPr/>
          <p:nvPr/>
        </p:nvSpPr>
        <p:spPr>
          <a:xfrm>
            <a:off x="16367581" y="4449828"/>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4. Diligencia los datos de la solicitud</a:t>
            </a:r>
            <a:endParaRPr lang="es-CO" sz="2500" b="1" dirty="0">
              <a:solidFill>
                <a:schemeClr val="tx1"/>
              </a:solidFill>
            </a:endParaRPr>
          </a:p>
        </p:txBody>
      </p:sp>
      <p:cxnSp>
        <p:nvCxnSpPr>
          <p:cNvPr id="27" name="Conector recto de flecha 26">
            <a:extLst>
              <a:ext uri="{FF2B5EF4-FFF2-40B4-BE49-F238E27FC236}">
                <a16:creationId xmlns:a16="http://schemas.microsoft.com/office/drawing/2014/main" id="{A7664268-E7FF-2424-5232-E7A0478E534E}"/>
              </a:ext>
            </a:extLst>
          </p:cNvPr>
          <p:cNvCxnSpPr>
            <a:endCxn id="8" idx="1"/>
          </p:cNvCxnSpPr>
          <p:nvPr/>
        </p:nvCxnSpPr>
        <p:spPr>
          <a:xfrm>
            <a:off x="6560538" y="257092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5856AE0F-C50F-D105-FC15-D0971FB468EC}"/>
              </a:ext>
            </a:extLst>
          </p:cNvPr>
          <p:cNvCxnSpPr/>
          <p:nvPr/>
        </p:nvCxnSpPr>
        <p:spPr>
          <a:xfrm>
            <a:off x="10690544" y="2530475"/>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98A7ADD9-EC68-FF52-997F-936A045C4CF4}"/>
              </a:ext>
            </a:extLst>
          </p:cNvPr>
          <p:cNvCxnSpPr/>
          <p:nvPr/>
        </p:nvCxnSpPr>
        <p:spPr>
          <a:xfrm>
            <a:off x="14928850" y="2569541"/>
            <a:ext cx="1114106" cy="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14" name="Rectángulo: esquinas redondeadas 13">
            <a:extLst>
              <a:ext uri="{FF2B5EF4-FFF2-40B4-BE49-F238E27FC236}">
                <a16:creationId xmlns:a16="http://schemas.microsoft.com/office/drawing/2014/main" id="{14442887-A872-A19F-0E73-AE348640E669}"/>
              </a:ext>
            </a:extLst>
          </p:cNvPr>
          <p:cNvSpPr/>
          <p:nvPr/>
        </p:nvSpPr>
        <p:spPr>
          <a:xfrm>
            <a:off x="16260762" y="1820839"/>
            <a:ext cx="2897669" cy="128421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s-CO" sz="2500" dirty="0">
                <a:solidFill>
                  <a:schemeClr val="tx1"/>
                </a:solidFill>
              </a:rPr>
              <a:t>3. Selecciona,</a:t>
            </a:r>
            <a:r>
              <a:rPr lang="es-CO" sz="2500" b="1" dirty="0">
                <a:solidFill>
                  <a:schemeClr val="tx1"/>
                </a:solidFill>
              </a:rPr>
              <a:t> “Crear solicitud”</a:t>
            </a:r>
          </a:p>
        </p:txBody>
      </p:sp>
      <p:cxnSp>
        <p:nvCxnSpPr>
          <p:cNvPr id="17" name="Conector recto de flecha 16">
            <a:extLst>
              <a:ext uri="{FF2B5EF4-FFF2-40B4-BE49-F238E27FC236}">
                <a16:creationId xmlns:a16="http://schemas.microsoft.com/office/drawing/2014/main" id="{238211D9-2EA6-F177-FD35-76840C40FA5E}"/>
              </a:ext>
            </a:extLst>
          </p:cNvPr>
          <p:cNvCxnSpPr>
            <a:cxnSpLocks/>
          </p:cNvCxnSpPr>
          <p:nvPr/>
        </p:nvCxnSpPr>
        <p:spPr>
          <a:xfrm>
            <a:off x="17754045" y="3213031"/>
            <a:ext cx="0" cy="1066800"/>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588EE703-0678-E81F-0FB0-A7E840ADC6EF}"/>
              </a:ext>
            </a:extLst>
          </p:cNvPr>
          <p:cNvCxnSpPr>
            <a:cxnSpLocks/>
          </p:cNvCxnSpPr>
          <p:nvPr/>
        </p:nvCxnSpPr>
        <p:spPr>
          <a:xfrm flipV="1">
            <a:off x="11088137" y="5502275"/>
            <a:ext cx="5165506" cy="20574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C27BD0B1-9C26-6472-011C-A0A07048560F}"/>
              </a:ext>
            </a:extLst>
          </p:cNvPr>
          <p:cNvPicPr>
            <a:picLocks noChangeAspect="1"/>
          </p:cNvPicPr>
          <p:nvPr/>
        </p:nvPicPr>
        <p:blipFill rotWithShape="1">
          <a:blip r:embed="rId4"/>
          <a:srcRect t="2845"/>
          <a:stretch/>
        </p:blipFill>
        <p:spPr>
          <a:xfrm>
            <a:off x="2146877" y="3661255"/>
            <a:ext cx="8827322" cy="7245974"/>
          </a:xfrm>
          <a:prstGeom prst="rect">
            <a:avLst/>
          </a:prstGeom>
        </p:spPr>
      </p:pic>
    </p:spTree>
    <p:extLst>
      <p:ext uri="{BB962C8B-B14F-4D97-AF65-F5344CB8AC3E}">
        <p14:creationId xmlns:p14="http://schemas.microsoft.com/office/powerpoint/2010/main" val="219292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7748659" y="10504672"/>
            <a:ext cx="4606925" cy="323850"/>
          </a:xfrm>
          <a:prstGeom prst="rect">
            <a:avLst/>
          </a:prstGeom>
        </p:spPr>
        <p:txBody>
          <a:bodyPr vert="horz" wrap="square" lIns="0" tIns="13335" rIns="0" bIns="0" rtlCol="0">
            <a:spAutoFit/>
          </a:bodyPr>
          <a:lstStyle/>
          <a:p>
            <a:pPr marL="12700">
              <a:lnSpc>
                <a:spcPct val="100000"/>
              </a:lnSpc>
              <a:spcBef>
                <a:spcPts val="105"/>
              </a:spcBef>
            </a:pPr>
            <a:r>
              <a:rPr sz="1950" spc="125" dirty="0">
                <a:solidFill>
                  <a:srgbClr val="D86300"/>
                </a:solidFill>
                <a:latin typeface="Verdana"/>
                <a:cs typeface="Verdana"/>
              </a:rPr>
              <a:t>Comodidad,</a:t>
            </a:r>
            <a:r>
              <a:rPr sz="1950" spc="-135" dirty="0">
                <a:solidFill>
                  <a:srgbClr val="D86300"/>
                </a:solidFill>
                <a:latin typeface="Verdana"/>
                <a:cs typeface="Verdana"/>
              </a:rPr>
              <a:t> </a:t>
            </a:r>
            <a:r>
              <a:rPr sz="1950" spc="145" dirty="0">
                <a:solidFill>
                  <a:srgbClr val="D86300"/>
                </a:solidFill>
                <a:latin typeface="Verdana"/>
                <a:cs typeface="Verdana"/>
              </a:rPr>
              <a:t>Seguridad</a:t>
            </a:r>
            <a:r>
              <a:rPr sz="1950" spc="-130" dirty="0">
                <a:solidFill>
                  <a:srgbClr val="D86300"/>
                </a:solidFill>
                <a:latin typeface="Verdana"/>
                <a:cs typeface="Verdana"/>
              </a:rPr>
              <a:t> </a:t>
            </a:r>
            <a:r>
              <a:rPr sz="1950" spc="125" dirty="0">
                <a:solidFill>
                  <a:srgbClr val="D86300"/>
                </a:solidFill>
                <a:latin typeface="Verdana"/>
                <a:cs typeface="Verdana"/>
              </a:rPr>
              <a:t>y</a:t>
            </a:r>
            <a:r>
              <a:rPr sz="1950" spc="-130" dirty="0">
                <a:solidFill>
                  <a:srgbClr val="D86300"/>
                </a:solidFill>
                <a:latin typeface="Verdana"/>
                <a:cs typeface="Verdana"/>
              </a:rPr>
              <a:t> </a:t>
            </a:r>
            <a:r>
              <a:rPr sz="1950" spc="140" dirty="0">
                <a:solidFill>
                  <a:srgbClr val="D86300"/>
                </a:solidFill>
                <a:latin typeface="Verdana"/>
                <a:cs typeface="Verdana"/>
              </a:rPr>
              <a:t>Servicio</a:t>
            </a:r>
            <a:endParaRPr sz="1950" dirty="0">
              <a:latin typeface="Verdana"/>
              <a:cs typeface="Verdana"/>
            </a:endParaRPr>
          </a:p>
        </p:txBody>
      </p:sp>
      <p:sp>
        <p:nvSpPr>
          <p:cNvPr id="14" name="13 Rectángulo"/>
          <p:cNvSpPr/>
          <p:nvPr/>
        </p:nvSpPr>
        <p:spPr>
          <a:xfrm>
            <a:off x="15468600" y="7712075"/>
            <a:ext cx="3956050" cy="3116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273009" y="157171"/>
            <a:ext cx="2082841" cy="1438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redondeado"/>
          <p:cNvSpPr/>
          <p:nvPr/>
        </p:nvSpPr>
        <p:spPr>
          <a:xfrm>
            <a:off x="1393697" y="1938588"/>
            <a:ext cx="3552952" cy="2115887"/>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RECEPCION</a:t>
            </a:r>
            <a:endParaRPr lang="es-CO" b="1" dirty="0">
              <a:solidFill>
                <a:schemeClr val="bg1"/>
              </a:solidFill>
            </a:endParaRPr>
          </a:p>
        </p:txBody>
      </p:sp>
      <p:sp>
        <p:nvSpPr>
          <p:cNvPr id="10" name="9 Rectángulo redondeado"/>
          <p:cNvSpPr/>
          <p:nvPr/>
        </p:nvSpPr>
        <p:spPr>
          <a:xfrm>
            <a:off x="3041651" y="300706"/>
            <a:ext cx="15620999" cy="10105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5500" b="1" dirty="0">
                <a:solidFill>
                  <a:srgbClr val="336600"/>
                </a:solidFill>
                <a:ea typeface="Lato Light"/>
                <a:cs typeface="Lato Light"/>
                <a:sym typeface="Lato Light"/>
              </a:rPr>
              <a:t>PROCESO DE ATENCIÓN DE SUGERENCIAS, QUEJAS</a:t>
            </a:r>
            <a:endParaRPr lang="es-CO" sz="5500" b="1" dirty="0">
              <a:solidFill>
                <a:srgbClr val="336600"/>
              </a:solidFill>
            </a:endParaRPr>
          </a:p>
        </p:txBody>
      </p:sp>
      <p:sp>
        <p:nvSpPr>
          <p:cNvPr id="11" name="10 Decisión"/>
          <p:cNvSpPr/>
          <p:nvPr/>
        </p:nvSpPr>
        <p:spPr>
          <a:xfrm>
            <a:off x="11149323" y="4751907"/>
            <a:ext cx="3398527" cy="2121968"/>
          </a:xfrm>
          <a:prstGeom prst="flowChartDecision">
            <a:avLst/>
          </a:prstGeom>
          <a:solidFill>
            <a:schemeClr val="bg1"/>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La queja es procedente contra la terminal</a:t>
            </a:r>
            <a:endParaRPr lang="es-CO" dirty="0">
              <a:solidFill>
                <a:schemeClr val="tx1"/>
              </a:solidFill>
            </a:endParaRPr>
          </a:p>
        </p:txBody>
      </p:sp>
      <p:sp>
        <p:nvSpPr>
          <p:cNvPr id="12" name="11 Rectángulo redondeado"/>
          <p:cNvSpPr/>
          <p:nvPr/>
        </p:nvSpPr>
        <p:spPr>
          <a:xfrm>
            <a:off x="5708649" y="1907070"/>
            <a:ext cx="4343471" cy="2147405"/>
          </a:xfrm>
          <a:prstGeom prst="roundRect">
            <a:avLst/>
          </a:prstGeom>
          <a:solidFill>
            <a:schemeClr val="bg2">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Las sugerencias y quejas será recepcionadas por el área mediante el formato PRL-F-023 Buzón Sugerencias, Quejas y apelaciones, o también mediante el correo </a:t>
            </a:r>
            <a:r>
              <a:rPr lang="es-ES" dirty="0">
                <a:solidFill>
                  <a:srgbClr val="0070C0"/>
                </a:solidFill>
                <a:hlinkClick r:id="rId3"/>
              </a:rPr>
              <a:t>ventanillaunica@terminalgirardot.com</a:t>
            </a:r>
            <a:endParaRPr lang="es-ES" dirty="0">
              <a:solidFill>
                <a:srgbClr val="0070C0"/>
              </a:solidFill>
            </a:endParaRPr>
          </a:p>
        </p:txBody>
      </p:sp>
      <p:sp>
        <p:nvSpPr>
          <p:cNvPr id="16" name="15 Rectángulo redondeado"/>
          <p:cNvSpPr/>
          <p:nvPr/>
        </p:nvSpPr>
        <p:spPr>
          <a:xfrm>
            <a:off x="16376650" y="8097687"/>
            <a:ext cx="2895600" cy="1913601"/>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Se notifica la respuesta a la persona afectada en la queja.</a:t>
            </a:r>
            <a:endParaRPr lang="es-CO" b="1" dirty="0">
              <a:solidFill>
                <a:schemeClr val="tx1"/>
              </a:solidFill>
            </a:endParaRPr>
          </a:p>
        </p:txBody>
      </p:sp>
      <p:sp>
        <p:nvSpPr>
          <p:cNvPr id="17" name="16 Rectángulo redondeado"/>
          <p:cNvSpPr/>
          <p:nvPr/>
        </p:nvSpPr>
        <p:spPr>
          <a:xfrm>
            <a:off x="1304490" y="8194062"/>
            <a:ext cx="2102719" cy="1177223"/>
          </a:xfrm>
          <a:prstGeom prst="roundRect">
            <a:avLst/>
          </a:prstGeom>
          <a:solidFill>
            <a:schemeClr val="tx1">
              <a:lumMod val="75000"/>
              <a:lumOff val="2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bg1"/>
                </a:solidFill>
              </a:rPr>
              <a:t>S: </a:t>
            </a:r>
            <a:r>
              <a:rPr lang="es-ES" dirty="0">
                <a:solidFill>
                  <a:schemeClr val="bg1"/>
                </a:solidFill>
              </a:rPr>
              <a:t>Sugerencia</a:t>
            </a:r>
          </a:p>
          <a:p>
            <a:r>
              <a:rPr lang="es-ES" b="1" dirty="0">
                <a:solidFill>
                  <a:schemeClr val="bg1"/>
                </a:solidFill>
              </a:rPr>
              <a:t>Q:</a:t>
            </a:r>
            <a:r>
              <a:rPr lang="es-ES" dirty="0">
                <a:solidFill>
                  <a:schemeClr val="bg1"/>
                </a:solidFill>
              </a:rPr>
              <a:t> Queja</a:t>
            </a:r>
          </a:p>
          <a:p>
            <a:r>
              <a:rPr lang="es-ES" b="1" dirty="0">
                <a:solidFill>
                  <a:schemeClr val="bg1"/>
                </a:solidFill>
              </a:rPr>
              <a:t>A: </a:t>
            </a:r>
            <a:r>
              <a:rPr lang="es-ES" dirty="0">
                <a:solidFill>
                  <a:schemeClr val="bg1"/>
                </a:solidFill>
              </a:rPr>
              <a:t>Apelación</a:t>
            </a:r>
            <a:endParaRPr lang="es-CO" dirty="0">
              <a:solidFill>
                <a:schemeClr val="bg1"/>
              </a:solidFill>
            </a:endParaRPr>
          </a:p>
        </p:txBody>
      </p:sp>
      <p:sp>
        <p:nvSpPr>
          <p:cNvPr id="18" name="17 Rectángulo redondeado"/>
          <p:cNvSpPr/>
          <p:nvPr/>
        </p:nvSpPr>
        <p:spPr>
          <a:xfrm>
            <a:off x="11042650" y="1748320"/>
            <a:ext cx="3581400" cy="2153755"/>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El área de Calidad y Mejoramiento recibe la S,Q,A. se realiza la validación al área que origino.</a:t>
            </a:r>
            <a:endParaRPr lang="es-CO" b="1" dirty="0">
              <a:solidFill>
                <a:schemeClr val="tx1"/>
              </a:solidFill>
            </a:endParaRPr>
          </a:p>
        </p:txBody>
      </p:sp>
      <p:cxnSp>
        <p:nvCxnSpPr>
          <p:cNvPr id="20" name="19 Conector angular"/>
          <p:cNvCxnSpPr>
            <a:stCxn id="16" idx="1"/>
            <a:endCxn id="31" idx="3"/>
          </p:cNvCxnSpPr>
          <p:nvPr/>
        </p:nvCxnSpPr>
        <p:spPr>
          <a:xfrm rot="10800000">
            <a:off x="14220132" y="9054488"/>
            <a:ext cx="2156518" cy="1"/>
          </a:xfrm>
          <a:prstGeom prst="bentConnector3">
            <a:avLst>
              <a:gd name="adj1" fmla="val 50000"/>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21 Rectángulo redondeado"/>
          <p:cNvSpPr/>
          <p:nvPr/>
        </p:nvSpPr>
        <p:spPr>
          <a:xfrm>
            <a:off x="6165850" y="4441388"/>
            <a:ext cx="3581400" cy="2661087"/>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Si el responsable de la queja es una empresa de transportes o local comercial, se procede a notificar la queja y se divulga su respuesta al usuario.</a:t>
            </a:r>
            <a:endParaRPr lang="es-CO" b="1" dirty="0">
              <a:solidFill>
                <a:schemeClr val="tx1"/>
              </a:solidFill>
            </a:endParaRPr>
          </a:p>
        </p:txBody>
      </p:sp>
      <p:sp>
        <p:nvSpPr>
          <p:cNvPr id="23" name="22 Rectángulo"/>
          <p:cNvSpPr/>
          <p:nvPr/>
        </p:nvSpPr>
        <p:spPr>
          <a:xfrm>
            <a:off x="10075588" y="5083385"/>
            <a:ext cx="901665" cy="329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No</a:t>
            </a:r>
            <a:endParaRPr lang="es-CO" b="1" dirty="0">
              <a:solidFill>
                <a:schemeClr val="tx1"/>
              </a:solidFill>
            </a:endParaRPr>
          </a:p>
        </p:txBody>
      </p:sp>
      <p:sp>
        <p:nvSpPr>
          <p:cNvPr id="24" name="23 Rectángulo"/>
          <p:cNvSpPr/>
          <p:nvPr/>
        </p:nvSpPr>
        <p:spPr>
          <a:xfrm>
            <a:off x="14979579" y="5070319"/>
            <a:ext cx="406400" cy="329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Si</a:t>
            </a:r>
            <a:endParaRPr lang="es-CO" b="1" dirty="0">
              <a:solidFill>
                <a:schemeClr val="tx1"/>
              </a:solidFill>
            </a:endParaRPr>
          </a:p>
        </p:txBody>
      </p:sp>
      <p:sp>
        <p:nvSpPr>
          <p:cNvPr id="25" name="24 Rectángulo redondeado"/>
          <p:cNvSpPr/>
          <p:nvPr/>
        </p:nvSpPr>
        <p:spPr>
          <a:xfrm>
            <a:off x="1746250" y="4664075"/>
            <a:ext cx="2867153" cy="2197034"/>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Se relaciona la respuesta y se cierra la queja</a:t>
            </a:r>
            <a:endParaRPr lang="es-CO" b="1" dirty="0">
              <a:solidFill>
                <a:schemeClr val="tx1"/>
              </a:solidFill>
            </a:endParaRPr>
          </a:p>
        </p:txBody>
      </p:sp>
      <p:sp>
        <p:nvSpPr>
          <p:cNvPr id="28" name="27 Rectángulo redondeado"/>
          <p:cNvSpPr/>
          <p:nvPr/>
        </p:nvSpPr>
        <p:spPr>
          <a:xfrm>
            <a:off x="16148051" y="4684115"/>
            <a:ext cx="3276599" cy="2265960"/>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a:p>
            <a:pPr algn="ctr"/>
            <a:r>
              <a:rPr lang="es-ES" dirty="0">
                <a:solidFill>
                  <a:schemeClr val="tx1"/>
                </a:solidFill>
              </a:rPr>
              <a:t>Si la queja hace parte de la prestación del servicio de la terminal, se procede a notificar la queja al área para analizar la causa y definir el tratamiento.</a:t>
            </a:r>
            <a:endParaRPr lang="es-CO" b="1" dirty="0">
              <a:solidFill>
                <a:schemeClr val="tx1"/>
              </a:solidFill>
            </a:endParaRPr>
          </a:p>
        </p:txBody>
      </p:sp>
      <p:sp>
        <p:nvSpPr>
          <p:cNvPr id="29" name="28 Rectángulo redondeado"/>
          <p:cNvSpPr/>
          <p:nvPr/>
        </p:nvSpPr>
        <p:spPr>
          <a:xfrm>
            <a:off x="16148051" y="4664075"/>
            <a:ext cx="3276599" cy="313400"/>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VALIDACIÓN</a:t>
            </a:r>
            <a:endParaRPr lang="es-CO" b="1" dirty="0">
              <a:solidFill>
                <a:schemeClr val="bg1"/>
              </a:solidFill>
            </a:endParaRPr>
          </a:p>
        </p:txBody>
      </p:sp>
      <p:sp>
        <p:nvSpPr>
          <p:cNvPr id="31" name="30 Rectángulo redondeado"/>
          <p:cNvSpPr/>
          <p:nvPr/>
        </p:nvSpPr>
        <p:spPr>
          <a:xfrm>
            <a:off x="11271250" y="8140201"/>
            <a:ext cx="2948882" cy="1828572"/>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Posteriormente se inicia la implementación del plan de acción para dar cierre a la misma.</a:t>
            </a:r>
            <a:endParaRPr lang="es-CO" b="1" dirty="0">
              <a:solidFill>
                <a:schemeClr val="tx1"/>
              </a:solidFill>
            </a:endParaRPr>
          </a:p>
        </p:txBody>
      </p:sp>
      <p:sp>
        <p:nvSpPr>
          <p:cNvPr id="33" name="32 Rectángulo redondeado"/>
          <p:cNvSpPr/>
          <p:nvPr/>
        </p:nvSpPr>
        <p:spPr>
          <a:xfrm>
            <a:off x="16376650" y="8093075"/>
            <a:ext cx="2971800" cy="350330"/>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RESPUESTA</a:t>
            </a:r>
            <a:endParaRPr lang="es-CO" b="1" dirty="0">
              <a:solidFill>
                <a:schemeClr val="bg1"/>
              </a:solidFill>
            </a:endParaRPr>
          </a:p>
        </p:txBody>
      </p:sp>
      <p:cxnSp>
        <p:nvCxnSpPr>
          <p:cNvPr id="114" name="113 Conector recto de flecha"/>
          <p:cNvCxnSpPr>
            <a:cxnSpLocks/>
            <a:stCxn id="9" idx="3"/>
            <a:endCxn id="12" idx="1"/>
          </p:cNvCxnSpPr>
          <p:nvPr/>
        </p:nvCxnSpPr>
        <p:spPr>
          <a:xfrm flipV="1">
            <a:off x="4946649" y="2980773"/>
            <a:ext cx="762000" cy="15759"/>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5" name="114 Conector recto de flecha"/>
          <p:cNvCxnSpPr>
            <a:stCxn id="12" idx="3"/>
          </p:cNvCxnSpPr>
          <p:nvPr/>
        </p:nvCxnSpPr>
        <p:spPr>
          <a:xfrm>
            <a:off x="10052120" y="2980773"/>
            <a:ext cx="1066730" cy="13644"/>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120 Conector recto de flecha"/>
          <p:cNvCxnSpPr>
            <a:stCxn id="18" idx="2"/>
            <a:endCxn id="11" idx="0"/>
          </p:cNvCxnSpPr>
          <p:nvPr/>
        </p:nvCxnSpPr>
        <p:spPr>
          <a:xfrm>
            <a:off x="12833350" y="3902075"/>
            <a:ext cx="15237" cy="849832"/>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127 Conector recto de flecha"/>
          <p:cNvCxnSpPr>
            <a:stCxn id="11" idx="1"/>
          </p:cNvCxnSpPr>
          <p:nvPr/>
        </p:nvCxnSpPr>
        <p:spPr>
          <a:xfrm flipH="1">
            <a:off x="9769929" y="5812891"/>
            <a:ext cx="1379394" cy="0"/>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4" name="133 Conector recto de flecha"/>
          <p:cNvCxnSpPr>
            <a:stCxn id="28" idx="1"/>
            <a:endCxn id="11" idx="3"/>
          </p:cNvCxnSpPr>
          <p:nvPr/>
        </p:nvCxnSpPr>
        <p:spPr>
          <a:xfrm flipH="1" flipV="1">
            <a:off x="14547850" y="5812891"/>
            <a:ext cx="1600201" cy="4204"/>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135 Conector recto de flecha"/>
          <p:cNvCxnSpPr>
            <a:stCxn id="28" idx="2"/>
            <a:endCxn id="16" idx="0"/>
          </p:cNvCxnSpPr>
          <p:nvPr/>
        </p:nvCxnSpPr>
        <p:spPr>
          <a:xfrm>
            <a:off x="17786351" y="6950075"/>
            <a:ext cx="38099" cy="114761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139 Conector recto de flecha"/>
          <p:cNvCxnSpPr>
            <a:stCxn id="22" idx="1"/>
            <a:endCxn id="25" idx="3"/>
          </p:cNvCxnSpPr>
          <p:nvPr/>
        </p:nvCxnSpPr>
        <p:spPr>
          <a:xfrm flipH="1" flipV="1">
            <a:off x="4613403" y="5762592"/>
            <a:ext cx="1552447" cy="9340"/>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465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7748659" y="10504672"/>
            <a:ext cx="4606925" cy="323850"/>
          </a:xfrm>
          <a:prstGeom prst="rect">
            <a:avLst/>
          </a:prstGeom>
        </p:spPr>
        <p:txBody>
          <a:bodyPr vert="horz" wrap="square" lIns="0" tIns="13335" rIns="0" bIns="0" rtlCol="0">
            <a:spAutoFit/>
          </a:bodyPr>
          <a:lstStyle/>
          <a:p>
            <a:pPr marL="12700">
              <a:lnSpc>
                <a:spcPct val="100000"/>
              </a:lnSpc>
              <a:spcBef>
                <a:spcPts val="105"/>
              </a:spcBef>
            </a:pPr>
            <a:r>
              <a:rPr sz="1950" spc="125" dirty="0">
                <a:solidFill>
                  <a:srgbClr val="D86300"/>
                </a:solidFill>
                <a:latin typeface="Verdana"/>
                <a:cs typeface="Verdana"/>
              </a:rPr>
              <a:t>Comodidad,</a:t>
            </a:r>
            <a:r>
              <a:rPr sz="1950" spc="-135" dirty="0">
                <a:solidFill>
                  <a:srgbClr val="D86300"/>
                </a:solidFill>
                <a:latin typeface="Verdana"/>
                <a:cs typeface="Verdana"/>
              </a:rPr>
              <a:t> </a:t>
            </a:r>
            <a:r>
              <a:rPr sz="1950" spc="145" dirty="0">
                <a:solidFill>
                  <a:srgbClr val="D86300"/>
                </a:solidFill>
                <a:latin typeface="Verdana"/>
                <a:cs typeface="Verdana"/>
              </a:rPr>
              <a:t>Seguridad</a:t>
            </a:r>
            <a:r>
              <a:rPr sz="1950" spc="-130" dirty="0">
                <a:solidFill>
                  <a:srgbClr val="D86300"/>
                </a:solidFill>
                <a:latin typeface="Verdana"/>
                <a:cs typeface="Verdana"/>
              </a:rPr>
              <a:t> </a:t>
            </a:r>
            <a:r>
              <a:rPr sz="1950" spc="125" dirty="0">
                <a:solidFill>
                  <a:srgbClr val="D86300"/>
                </a:solidFill>
                <a:latin typeface="Verdana"/>
                <a:cs typeface="Verdana"/>
              </a:rPr>
              <a:t>y</a:t>
            </a:r>
            <a:r>
              <a:rPr sz="1950" spc="-130" dirty="0">
                <a:solidFill>
                  <a:srgbClr val="D86300"/>
                </a:solidFill>
                <a:latin typeface="Verdana"/>
                <a:cs typeface="Verdana"/>
              </a:rPr>
              <a:t> </a:t>
            </a:r>
            <a:r>
              <a:rPr sz="1950" spc="140" dirty="0">
                <a:solidFill>
                  <a:srgbClr val="D86300"/>
                </a:solidFill>
                <a:latin typeface="Verdana"/>
                <a:cs typeface="Verdana"/>
              </a:rPr>
              <a:t>Servicio</a:t>
            </a:r>
            <a:endParaRPr sz="1950" dirty="0">
              <a:latin typeface="Verdana"/>
              <a:cs typeface="Verdana"/>
            </a:endParaRPr>
          </a:p>
        </p:txBody>
      </p:sp>
      <p:sp>
        <p:nvSpPr>
          <p:cNvPr id="14" name="13 Rectángulo"/>
          <p:cNvSpPr/>
          <p:nvPr/>
        </p:nvSpPr>
        <p:spPr>
          <a:xfrm>
            <a:off x="15468600" y="7712075"/>
            <a:ext cx="3956050" cy="3116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05" t="48311" r="56363" b="18501"/>
          <a:stretch/>
        </p:blipFill>
        <p:spPr bwMode="auto">
          <a:xfrm>
            <a:off x="273009" y="157171"/>
            <a:ext cx="2082841" cy="1438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redondeado"/>
          <p:cNvSpPr/>
          <p:nvPr/>
        </p:nvSpPr>
        <p:spPr>
          <a:xfrm>
            <a:off x="1393697" y="1768475"/>
            <a:ext cx="3552952" cy="2115887"/>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RECEPCION</a:t>
            </a:r>
            <a:endParaRPr lang="es-CO" b="1" dirty="0">
              <a:solidFill>
                <a:schemeClr val="bg1"/>
              </a:solidFill>
            </a:endParaRPr>
          </a:p>
        </p:txBody>
      </p:sp>
      <p:sp>
        <p:nvSpPr>
          <p:cNvPr id="10" name="9 Rectángulo redondeado"/>
          <p:cNvSpPr/>
          <p:nvPr/>
        </p:nvSpPr>
        <p:spPr>
          <a:xfrm>
            <a:off x="3041651" y="300706"/>
            <a:ext cx="15620999" cy="10105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5500" b="1" dirty="0">
                <a:solidFill>
                  <a:srgbClr val="336600"/>
                </a:solidFill>
                <a:ea typeface="Lato Light"/>
                <a:cs typeface="Lato Light"/>
                <a:sym typeface="Lato Light"/>
              </a:rPr>
              <a:t>PROCESO DE ATENCIÓN DE APELACIÓN</a:t>
            </a:r>
            <a:endParaRPr lang="es-CO" sz="5500" b="1" dirty="0">
              <a:solidFill>
                <a:srgbClr val="336600"/>
              </a:solidFill>
            </a:endParaRPr>
          </a:p>
        </p:txBody>
      </p:sp>
      <p:sp>
        <p:nvSpPr>
          <p:cNvPr id="11" name="10 Decisión"/>
          <p:cNvSpPr/>
          <p:nvPr/>
        </p:nvSpPr>
        <p:spPr>
          <a:xfrm>
            <a:off x="11149323" y="4751907"/>
            <a:ext cx="3398527" cy="2121968"/>
          </a:xfrm>
          <a:prstGeom prst="flowChartDecision">
            <a:avLst/>
          </a:prstGeom>
          <a:solidFill>
            <a:schemeClr val="bg1"/>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rPr>
              <a:t>¿El procedimiento de inspección fue aplicado correctamente?</a:t>
            </a:r>
            <a:endParaRPr lang="es-CO" sz="1600" dirty="0">
              <a:solidFill>
                <a:schemeClr val="tx1"/>
              </a:solidFill>
            </a:endParaRPr>
          </a:p>
        </p:txBody>
      </p:sp>
      <p:sp>
        <p:nvSpPr>
          <p:cNvPr id="12" name="11 Rectángulo redondeado"/>
          <p:cNvSpPr/>
          <p:nvPr/>
        </p:nvSpPr>
        <p:spPr>
          <a:xfrm>
            <a:off x="5708649" y="1768475"/>
            <a:ext cx="4343471" cy="2147405"/>
          </a:xfrm>
          <a:prstGeom prst="roundRect">
            <a:avLst/>
          </a:prstGeom>
          <a:solidFill>
            <a:schemeClr val="bg2">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Las apelaciones será recepcionadas por el área mediante el formato PRL-F-023 Buzón Sugerencias, Quejas y apelaciones, o también mediante el correo </a:t>
            </a:r>
            <a:r>
              <a:rPr lang="es-ES" dirty="0">
                <a:solidFill>
                  <a:srgbClr val="0070C0"/>
                </a:solidFill>
                <a:hlinkClick r:id="rId3"/>
              </a:rPr>
              <a:t>ventanillaunica@terminalgirardot.com</a:t>
            </a:r>
            <a:endParaRPr lang="es-ES" dirty="0">
              <a:solidFill>
                <a:srgbClr val="0070C0"/>
              </a:solidFill>
            </a:endParaRPr>
          </a:p>
        </p:txBody>
      </p:sp>
      <p:sp>
        <p:nvSpPr>
          <p:cNvPr id="16" name="15 Rectángulo redondeado"/>
          <p:cNvSpPr/>
          <p:nvPr/>
        </p:nvSpPr>
        <p:spPr>
          <a:xfrm>
            <a:off x="16376650" y="8097687"/>
            <a:ext cx="2895600" cy="1913601"/>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Se notifica la respuesta a la persona afectada en la queja.</a:t>
            </a:r>
            <a:endParaRPr lang="es-CO" b="1" dirty="0">
              <a:solidFill>
                <a:schemeClr val="tx1"/>
              </a:solidFill>
            </a:endParaRPr>
          </a:p>
        </p:txBody>
      </p:sp>
      <p:sp>
        <p:nvSpPr>
          <p:cNvPr id="17" name="16 Rectángulo redondeado"/>
          <p:cNvSpPr/>
          <p:nvPr/>
        </p:nvSpPr>
        <p:spPr>
          <a:xfrm>
            <a:off x="1304490" y="8194062"/>
            <a:ext cx="2102719" cy="1177223"/>
          </a:xfrm>
          <a:prstGeom prst="roundRect">
            <a:avLst/>
          </a:prstGeom>
          <a:solidFill>
            <a:schemeClr val="tx1">
              <a:lumMod val="75000"/>
              <a:lumOff val="2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bg1"/>
                </a:solidFill>
              </a:rPr>
              <a:t>S: </a:t>
            </a:r>
            <a:r>
              <a:rPr lang="es-ES" dirty="0">
                <a:solidFill>
                  <a:schemeClr val="bg1"/>
                </a:solidFill>
              </a:rPr>
              <a:t>Sugerencia</a:t>
            </a:r>
          </a:p>
          <a:p>
            <a:r>
              <a:rPr lang="es-ES" b="1" dirty="0">
                <a:solidFill>
                  <a:schemeClr val="bg1"/>
                </a:solidFill>
              </a:rPr>
              <a:t>Q:</a:t>
            </a:r>
            <a:r>
              <a:rPr lang="es-ES" dirty="0">
                <a:solidFill>
                  <a:schemeClr val="bg1"/>
                </a:solidFill>
              </a:rPr>
              <a:t> Queja</a:t>
            </a:r>
          </a:p>
          <a:p>
            <a:r>
              <a:rPr lang="es-ES" b="1" dirty="0">
                <a:solidFill>
                  <a:schemeClr val="bg1"/>
                </a:solidFill>
              </a:rPr>
              <a:t>A: </a:t>
            </a:r>
            <a:r>
              <a:rPr lang="es-ES" dirty="0">
                <a:solidFill>
                  <a:schemeClr val="bg1"/>
                </a:solidFill>
              </a:rPr>
              <a:t>Apelación</a:t>
            </a:r>
            <a:endParaRPr lang="es-CO" dirty="0">
              <a:solidFill>
                <a:schemeClr val="bg1"/>
              </a:solidFill>
            </a:endParaRPr>
          </a:p>
        </p:txBody>
      </p:sp>
      <p:sp>
        <p:nvSpPr>
          <p:cNvPr id="18" name="17 Rectángulo redondeado"/>
          <p:cNvSpPr/>
          <p:nvPr/>
        </p:nvSpPr>
        <p:spPr>
          <a:xfrm>
            <a:off x="11042650" y="1748320"/>
            <a:ext cx="3581400" cy="2153755"/>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La apelación es recibida siempre y cuando el vehículo no haya salido de las instalaciones del CDA.</a:t>
            </a:r>
          </a:p>
          <a:p>
            <a:pPr algn="ctr"/>
            <a:r>
              <a:rPr lang="es-ES" dirty="0">
                <a:solidFill>
                  <a:schemeClr val="tx1"/>
                </a:solidFill>
              </a:rPr>
              <a:t>De lo contrario no será procedente la apelación.</a:t>
            </a:r>
            <a:endParaRPr lang="es-CO" dirty="0">
              <a:solidFill>
                <a:schemeClr val="tx1"/>
              </a:solidFill>
            </a:endParaRPr>
          </a:p>
        </p:txBody>
      </p:sp>
      <p:cxnSp>
        <p:nvCxnSpPr>
          <p:cNvPr id="20" name="19 Conector angular"/>
          <p:cNvCxnSpPr>
            <a:stCxn id="16" idx="1"/>
            <a:endCxn id="31" idx="3"/>
          </p:cNvCxnSpPr>
          <p:nvPr/>
        </p:nvCxnSpPr>
        <p:spPr>
          <a:xfrm rot="10800000">
            <a:off x="14220132" y="9054488"/>
            <a:ext cx="2156518" cy="1"/>
          </a:xfrm>
          <a:prstGeom prst="bentConnector3">
            <a:avLst>
              <a:gd name="adj1" fmla="val 50000"/>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21 Rectángulo redondeado"/>
          <p:cNvSpPr/>
          <p:nvPr/>
        </p:nvSpPr>
        <p:spPr>
          <a:xfrm>
            <a:off x="6165850" y="4441388"/>
            <a:ext cx="3581400" cy="2661087"/>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900" dirty="0">
                <a:solidFill>
                  <a:schemeClr val="tx1"/>
                </a:solidFill>
              </a:rPr>
              <a:t>Al evidenciar la inadecuada aplicación de la inspección vehicular y validado el resultado se informara al cliente y se dará por finalizado el proceso de la apelación, dando respuesta por escrito.</a:t>
            </a:r>
            <a:endParaRPr lang="es-CO" sz="1900" b="1" dirty="0">
              <a:solidFill>
                <a:schemeClr val="tx1"/>
              </a:solidFill>
            </a:endParaRPr>
          </a:p>
        </p:txBody>
      </p:sp>
      <p:sp>
        <p:nvSpPr>
          <p:cNvPr id="23" name="22 Rectángulo"/>
          <p:cNvSpPr/>
          <p:nvPr/>
        </p:nvSpPr>
        <p:spPr>
          <a:xfrm>
            <a:off x="10052050" y="5313833"/>
            <a:ext cx="901665" cy="329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No</a:t>
            </a:r>
            <a:endParaRPr lang="es-CO" b="1" dirty="0">
              <a:solidFill>
                <a:schemeClr val="tx1"/>
              </a:solidFill>
            </a:endParaRPr>
          </a:p>
        </p:txBody>
      </p:sp>
      <p:sp>
        <p:nvSpPr>
          <p:cNvPr id="24" name="23 Rectángulo"/>
          <p:cNvSpPr/>
          <p:nvPr/>
        </p:nvSpPr>
        <p:spPr>
          <a:xfrm>
            <a:off x="15144750" y="5308002"/>
            <a:ext cx="406400" cy="329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Si</a:t>
            </a:r>
            <a:endParaRPr lang="es-CO" b="1" dirty="0">
              <a:solidFill>
                <a:schemeClr val="tx1"/>
              </a:solidFill>
            </a:endParaRPr>
          </a:p>
        </p:txBody>
      </p:sp>
      <p:sp>
        <p:nvSpPr>
          <p:cNvPr id="25" name="24 Rectángulo redondeado"/>
          <p:cNvSpPr/>
          <p:nvPr/>
        </p:nvSpPr>
        <p:spPr>
          <a:xfrm>
            <a:off x="1517650" y="4664075"/>
            <a:ext cx="3246127" cy="2197034"/>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900" dirty="0">
                <a:solidFill>
                  <a:schemeClr val="tx1"/>
                </a:solidFill>
              </a:rPr>
              <a:t>Se relaciona la respuesta y se procede a llevar a cabo el tratamiento interno sobre la causa generada y la acción correctiva </a:t>
            </a:r>
            <a:endParaRPr lang="es-CO" sz="1900" b="1" dirty="0">
              <a:solidFill>
                <a:schemeClr val="tx1"/>
              </a:solidFill>
            </a:endParaRPr>
          </a:p>
        </p:txBody>
      </p:sp>
      <p:sp>
        <p:nvSpPr>
          <p:cNvPr id="28" name="27 Rectángulo redondeado"/>
          <p:cNvSpPr/>
          <p:nvPr/>
        </p:nvSpPr>
        <p:spPr>
          <a:xfrm>
            <a:off x="16186150" y="1692275"/>
            <a:ext cx="3276599" cy="2265960"/>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50" dirty="0">
              <a:solidFill>
                <a:schemeClr val="tx1"/>
              </a:solidFill>
            </a:endParaRPr>
          </a:p>
          <a:p>
            <a:pPr algn="ctr"/>
            <a:r>
              <a:rPr lang="es-ES" sz="1650" dirty="0">
                <a:solidFill>
                  <a:schemeClr val="tx1"/>
                </a:solidFill>
              </a:rPr>
              <a:t>El CDA informa a la Gerencia y al área de Calidad y Mejoramiento, se procede a llevar a cabo la inspección vehicular para validar si el procedimiento fue realizado correctamente y bajo criterios de imparcialidad.</a:t>
            </a:r>
            <a:endParaRPr lang="es-CO" sz="1650" b="1" dirty="0">
              <a:solidFill>
                <a:schemeClr val="tx1"/>
              </a:solidFill>
            </a:endParaRPr>
          </a:p>
        </p:txBody>
      </p:sp>
      <p:sp>
        <p:nvSpPr>
          <p:cNvPr id="29" name="28 Rectángulo redondeado"/>
          <p:cNvSpPr/>
          <p:nvPr/>
        </p:nvSpPr>
        <p:spPr>
          <a:xfrm>
            <a:off x="16186150" y="1692275"/>
            <a:ext cx="3276599" cy="313400"/>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VALIDACIÓN</a:t>
            </a:r>
            <a:endParaRPr lang="es-CO" b="1" dirty="0">
              <a:solidFill>
                <a:schemeClr val="bg1"/>
              </a:solidFill>
            </a:endParaRPr>
          </a:p>
        </p:txBody>
      </p:sp>
      <p:sp>
        <p:nvSpPr>
          <p:cNvPr id="31" name="30 Rectángulo redondeado"/>
          <p:cNvSpPr/>
          <p:nvPr/>
        </p:nvSpPr>
        <p:spPr>
          <a:xfrm>
            <a:off x="11271250" y="8140201"/>
            <a:ext cx="2948882" cy="1828572"/>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Posteriormente se inicia la implementación del plan de acción para dar cierre a la misma.</a:t>
            </a:r>
            <a:endParaRPr lang="es-CO" b="1" dirty="0">
              <a:solidFill>
                <a:schemeClr val="tx1"/>
              </a:solidFill>
            </a:endParaRPr>
          </a:p>
        </p:txBody>
      </p:sp>
      <p:sp>
        <p:nvSpPr>
          <p:cNvPr id="33" name="32 Rectángulo redondeado"/>
          <p:cNvSpPr/>
          <p:nvPr/>
        </p:nvSpPr>
        <p:spPr>
          <a:xfrm>
            <a:off x="16376650" y="8093075"/>
            <a:ext cx="2971800" cy="350330"/>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RESPUESTA</a:t>
            </a:r>
            <a:endParaRPr lang="es-CO" b="1" dirty="0">
              <a:solidFill>
                <a:schemeClr val="bg1"/>
              </a:solidFill>
            </a:endParaRPr>
          </a:p>
        </p:txBody>
      </p:sp>
      <p:cxnSp>
        <p:nvCxnSpPr>
          <p:cNvPr id="114" name="113 Conector recto de flecha"/>
          <p:cNvCxnSpPr>
            <a:cxnSpLocks/>
            <a:stCxn id="9" idx="3"/>
            <a:endCxn id="12" idx="1"/>
          </p:cNvCxnSpPr>
          <p:nvPr/>
        </p:nvCxnSpPr>
        <p:spPr>
          <a:xfrm>
            <a:off x="4946649" y="2826419"/>
            <a:ext cx="762000" cy="15759"/>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5" name="114 Conector recto de flecha"/>
          <p:cNvCxnSpPr>
            <a:cxnSpLocks/>
            <a:stCxn id="12" idx="3"/>
            <a:endCxn id="18" idx="1"/>
          </p:cNvCxnSpPr>
          <p:nvPr/>
        </p:nvCxnSpPr>
        <p:spPr>
          <a:xfrm flipV="1">
            <a:off x="10052120" y="2825198"/>
            <a:ext cx="990530" cy="16980"/>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127 Conector recto de flecha"/>
          <p:cNvCxnSpPr>
            <a:stCxn id="11" idx="1"/>
          </p:cNvCxnSpPr>
          <p:nvPr/>
        </p:nvCxnSpPr>
        <p:spPr>
          <a:xfrm flipH="1">
            <a:off x="9769929" y="5812891"/>
            <a:ext cx="1379394" cy="0"/>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4" name="133 Conector recto de flecha"/>
          <p:cNvCxnSpPr>
            <a:cxnSpLocks/>
            <a:stCxn id="11" idx="3"/>
            <a:endCxn id="32" idx="1"/>
          </p:cNvCxnSpPr>
          <p:nvPr/>
        </p:nvCxnSpPr>
        <p:spPr>
          <a:xfrm flipV="1">
            <a:off x="14547850" y="5797055"/>
            <a:ext cx="1600200" cy="15836"/>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135 Conector recto de flecha"/>
          <p:cNvCxnSpPr>
            <a:cxnSpLocks/>
            <a:stCxn id="32" idx="2"/>
            <a:endCxn id="16" idx="0"/>
          </p:cNvCxnSpPr>
          <p:nvPr/>
        </p:nvCxnSpPr>
        <p:spPr>
          <a:xfrm>
            <a:off x="17786350" y="6930035"/>
            <a:ext cx="38100" cy="1167652"/>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139 Conector recto de flecha"/>
          <p:cNvCxnSpPr>
            <a:cxnSpLocks/>
            <a:stCxn id="22" idx="1"/>
            <a:endCxn id="25" idx="3"/>
          </p:cNvCxnSpPr>
          <p:nvPr/>
        </p:nvCxnSpPr>
        <p:spPr>
          <a:xfrm flipH="1" flipV="1">
            <a:off x="4763777" y="5762592"/>
            <a:ext cx="1402073" cy="9340"/>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Conector: angular 7">
            <a:extLst>
              <a:ext uri="{FF2B5EF4-FFF2-40B4-BE49-F238E27FC236}">
                <a16:creationId xmlns:a16="http://schemas.microsoft.com/office/drawing/2014/main" id="{AF2E015E-FFC3-9B38-247B-46478CD8F4A1}"/>
              </a:ext>
            </a:extLst>
          </p:cNvPr>
          <p:cNvCxnSpPr>
            <a:cxnSpLocks/>
            <a:stCxn id="28" idx="2"/>
            <a:endCxn id="11" idx="0"/>
          </p:cNvCxnSpPr>
          <p:nvPr/>
        </p:nvCxnSpPr>
        <p:spPr>
          <a:xfrm rot="5400000">
            <a:off x="14939683" y="1867140"/>
            <a:ext cx="793672" cy="4975863"/>
          </a:xfrm>
          <a:prstGeom prst="bentConnector3">
            <a:avLst>
              <a:gd name="adj1" fmla="val 50000"/>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114 Conector recto de flecha">
            <a:extLst>
              <a:ext uri="{FF2B5EF4-FFF2-40B4-BE49-F238E27FC236}">
                <a16:creationId xmlns:a16="http://schemas.microsoft.com/office/drawing/2014/main" id="{2D87B458-4323-0426-2559-6AE9689D3C2D}"/>
              </a:ext>
            </a:extLst>
          </p:cNvPr>
          <p:cNvCxnSpPr>
            <a:cxnSpLocks/>
            <a:stCxn id="18" idx="3"/>
            <a:endCxn id="28" idx="1"/>
          </p:cNvCxnSpPr>
          <p:nvPr/>
        </p:nvCxnSpPr>
        <p:spPr>
          <a:xfrm>
            <a:off x="14624050" y="2825198"/>
            <a:ext cx="1562100" cy="57"/>
          </a:xfrm>
          <a:prstGeom prst="straightConnector1">
            <a:avLst/>
          </a:prstGeom>
          <a:ln w="57150">
            <a:solidFill>
              <a:srgbClr val="FF66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27 Rectángulo redondeado">
            <a:extLst>
              <a:ext uri="{FF2B5EF4-FFF2-40B4-BE49-F238E27FC236}">
                <a16:creationId xmlns:a16="http://schemas.microsoft.com/office/drawing/2014/main" id="{CB768F9D-9EE4-F933-C9E5-3D4EBB9DD843}"/>
              </a:ext>
            </a:extLst>
          </p:cNvPr>
          <p:cNvSpPr/>
          <p:nvPr/>
        </p:nvSpPr>
        <p:spPr>
          <a:xfrm>
            <a:off x="16148050" y="4664075"/>
            <a:ext cx="3276599" cy="2265960"/>
          </a:xfrm>
          <a:prstGeom prst="roundRect">
            <a:avLst/>
          </a:prstGeom>
          <a:solidFill>
            <a:schemeClr val="bg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700" dirty="0">
              <a:solidFill>
                <a:schemeClr val="tx1"/>
              </a:solidFill>
            </a:endParaRPr>
          </a:p>
          <a:p>
            <a:pPr algn="ctr"/>
            <a:r>
              <a:rPr lang="es-ES" sz="1700" dirty="0">
                <a:solidFill>
                  <a:schemeClr val="tx1"/>
                </a:solidFill>
              </a:rPr>
              <a:t>Al evidenciar la correcta aplicación de la inspección vehicular y validado el resultado se informará al cliente y se dará por finalizado el proceso de la apelación, dando respuesta por escrito.</a:t>
            </a:r>
            <a:endParaRPr lang="es-CO" sz="1700" b="1" dirty="0">
              <a:solidFill>
                <a:schemeClr val="tx1"/>
              </a:solidFill>
            </a:endParaRPr>
          </a:p>
        </p:txBody>
      </p:sp>
      <p:sp>
        <p:nvSpPr>
          <p:cNvPr id="37" name="28 Rectángulo redondeado">
            <a:extLst>
              <a:ext uri="{FF2B5EF4-FFF2-40B4-BE49-F238E27FC236}">
                <a16:creationId xmlns:a16="http://schemas.microsoft.com/office/drawing/2014/main" id="{F5E519FB-5A33-D458-81F4-7E14955C7500}"/>
              </a:ext>
            </a:extLst>
          </p:cNvPr>
          <p:cNvSpPr/>
          <p:nvPr/>
        </p:nvSpPr>
        <p:spPr>
          <a:xfrm>
            <a:off x="16148050" y="4664075"/>
            <a:ext cx="3276599" cy="313400"/>
          </a:xfrm>
          <a:prstGeom prst="roundRect">
            <a:avLst/>
          </a:prstGeom>
          <a:solidFill>
            <a:schemeClr val="accent6">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rPr>
              <a:t>INVESTIGACIÓN</a:t>
            </a:r>
            <a:endParaRPr lang="es-CO" b="1" dirty="0">
              <a:solidFill>
                <a:schemeClr val="bg1"/>
              </a:solidFill>
            </a:endParaRPr>
          </a:p>
        </p:txBody>
      </p:sp>
    </p:spTree>
    <p:extLst>
      <p:ext uri="{BB962C8B-B14F-4D97-AF65-F5344CB8AC3E}">
        <p14:creationId xmlns:p14="http://schemas.microsoft.com/office/powerpoint/2010/main" val="2599685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099" cy="11308556"/>
          </a:xfrm>
          <a:prstGeom prst="rect">
            <a:avLst/>
          </a:prstGeom>
        </p:spPr>
      </p:pic>
      <p:sp>
        <p:nvSpPr>
          <p:cNvPr id="3" name="object 3"/>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D86300">
              <a:alpha val="54998"/>
            </a:srgbClr>
          </a:solidFill>
        </p:spPr>
        <p:txBody>
          <a:bodyPr wrap="square" lIns="0" tIns="0" rIns="0" bIns="0" rtlCol="0"/>
          <a:lstStyle/>
          <a:p>
            <a:endParaRPr/>
          </a:p>
        </p:txBody>
      </p:sp>
      <p:sp>
        <p:nvSpPr>
          <p:cNvPr id="4" name="object 4"/>
          <p:cNvSpPr txBox="1"/>
          <p:nvPr/>
        </p:nvSpPr>
        <p:spPr>
          <a:xfrm>
            <a:off x="7006653" y="8036995"/>
            <a:ext cx="6090920" cy="895350"/>
          </a:xfrm>
          <a:prstGeom prst="rect">
            <a:avLst/>
          </a:prstGeom>
        </p:spPr>
        <p:txBody>
          <a:bodyPr vert="horz" wrap="square" lIns="0" tIns="12700" rIns="0" bIns="0" rtlCol="0">
            <a:spAutoFit/>
          </a:bodyPr>
          <a:lstStyle/>
          <a:p>
            <a:pPr marL="1252220" marR="5080" indent="-1240155">
              <a:lnSpc>
                <a:spcPct val="100000"/>
              </a:lnSpc>
              <a:spcBef>
                <a:spcPts val="100"/>
              </a:spcBef>
            </a:pPr>
            <a:r>
              <a:rPr sz="2850" spc="275" dirty="0">
                <a:solidFill>
                  <a:srgbClr val="FFFFFF"/>
                </a:solidFill>
                <a:latin typeface="Verdana"/>
                <a:cs typeface="Verdana"/>
              </a:rPr>
              <a:t>TERMINAL</a:t>
            </a:r>
            <a:r>
              <a:rPr sz="2850" spc="-185" dirty="0">
                <a:solidFill>
                  <a:srgbClr val="FFFFFF"/>
                </a:solidFill>
                <a:latin typeface="Verdana"/>
                <a:cs typeface="Verdana"/>
              </a:rPr>
              <a:t> </a:t>
            </a:r>
            <a:r>
              <a:rPr sz="2850" spc="190" dirty="0">
                <a:solidFill>
                  <a:srgbClr val="FFFFFF"/>
                </a:solidFill>
                <a:latin typeface="Verdana"/>
                <a:cs typeface="Verdana"/>
              </a:rPr>
              <a:t>DE</a:t>
            </a:r>
            <a:r>
              <a:rPr sz="2850" spc="-180" dirty="0">
                <a:solidFill>
                  <a:srgbClr val="FFFFFF"/>
                </a:solidFill>
                <a:latin typeface="Verdana"/>
                <a:cs typeface="Verdana"/>
              </a:rPr>
              <a:t> </a:t>
            </a:r>
            <a:r>
              <a:rPr sz="2850" spc="310" dirty="0">
                <a:solidFill>
                  <a:srgbClr val="FFFFFF"/>
                </a:solidFill>
                <a:latin typeface="Verdana"/>
                <a:cs typeface="Verdana"/>
              </a:rPr>
              <a:t>TRANSPORTES </a:t>
            </a:r>
            <a:r>
              <a:rPr sz="2850" spc="-985" dirty="0">
                <a:solidFill>
                  <a:srgbClr val="FFFFFF"/>
                </a:solidFill>
                <a:latin typeface="Verdana"/>
                <a:cs typeface="Verdana"/>
              </a:rPr>
              <a:t> </a:t>
            </a:r>
            <a:r>
              <a:rPr sz="2850" spc="190" dirty="0">
                <a:solidFill>
                  <a:srgbClr val="FFFFFF"/>
                </a:solidFill>
                <a:latin typeface="Verdana"/>
                <a:cs typeface="Verdana"/>
              </a:rPr>
              <a:t>DE</a:t>
            </a:r>
            <a:r>
              <a:rPr sz="2850" spc="-180" dirty="0">
                <a:solidFill>
                  <a:srgbClr val="FFFFFF"/>
                </a:solidFill>
                <a:latin typeface="Verdana"/>
                <a:cs typeface="Verdana"/>
              </a:rPr>
              <a:t> </a:t>
            </a:r>
            <a:r>
              <a:rPr sz="2850" spc="195" dirty="0">
                <a:solidFill>
                  <a:srgbClr val="FFFFFF"/>
                </a:solidFill>
                <a:latin typeface="Verdana"/>
                <a:cs typeface="Verdana"/>
              </a:rPr>
              <a:t>GIRARDOT</a:t>
            </a:r>
            <a:r>
              <a:rPr sz="2850" spc="-180" dirty="0">
                <a:solidFill>
                  <a:srgbClr val="FFFFFF"/>
                </a:solidFill>
                <a:latin typeface="Verdana"/>
                <a:cs typeface="Verdana"/>
              </a:rPr>
              <a:t> </a:t>
            </a:r>
            <a:r>
              <a:rPr sz="2850" spc="50" dirty="0">
                <a:solidFill>
                  <a:srgbClr val="FFFFFF"/>
                </a:solidFill>
                <a:latin typeface="Verdana"/>
                <a:cs typeface="Verdana"/>
              </a:rPr>
              <a:t>S.A</a:t>
            </a:r>
            <a:endParaRPr sz="2850">
              <a:latin typeface="Verdana"/>
              <a:cs typeface="Verdana"/>
            </a:endParaRPr>
          </a:p>
        </p:txBody>
      </p:sp>
      <p:sp>
        <p:nvSpPr>
          <p:cNvPr id="5" name="object 5"/>
          <p:cNvSpPr/>
          <p:nvPr/>
        </p:nvSpPr>
        <p:spPr>
          <a:xfrm>
            <a:off x="7445741" y="3802889"/>
            <a:ext cx="4516120" cy="3657600"/>
          </a:xfrm>
          <a:custGeom>
            <a:avLst/>
            <a:gdLst/>
            <a:ahLst/>
            <a:cxnLst/>
            <a:rect l="l" t="t" r="r" b="b"/>
            <a:pathLst>
              <a:path w="4516120" h="3657600">
                <a:moveTo>
                  <a:pt x="2997768" y="3644900"/>
                </a:moveTo>
                <a:lnTo>
                  <a:pt x="2515481" y="3644900"/>
                </a:lnTo>
                <a:lnTo>
                  <a:pt x="2563531" y="3657600"/>
                </a:lnTo>
                <a:lnTo>
                  <a:pt x="2950824" y="3657600"/>
                </a:lnTo>
                <a:lnTo>
                  <a:pt x="2997768" y="3644900"/>
                </a:lnTo>
                <a:close/>
              </a:path>
              <a:path w="4516120" h="3657600">
                <a:moveTo>
                  <a:pt x="1528121" y="2120900"/>
                </a:moveTo>
                <a:lnTo>
                  <a:pt x="1017518" y="2120900"/>
                </a:lnTo>
                <a:lnTo>
                  <a:pt x="1024252" y="2171700"/>
                </a:lnTo>
                <a:lnTo>
                  <a:pt x="1032261" y="2222500"/>
                </a:lnTo>
                <a:lnTo>
                  <a:pt x="1041527" y="2273300"/>
                </a:lnTo>
                <a:lnTo>
                  <a:pt x="1052032" y="2311400"/>
                </a:lnTo>
                <a:lnTo>
                  <a:pt x="1063758" y="2362200"/>
                </a:lnTo>
                <a:lnTo>
                  <a:pt x="1076688" y="2400300"/>
                </a:lnTo>
                <a:lnTo>
                  <a:pt x="1090803" y="2451100"/>
                </a:lnTo>
                <a:lnTo>
                  <a:pt x="1106085" y="2501900"/>
                </a:lnTo>
                <a:lnTo>
                  <a:pt x="1122516" y="2540000"/>
                </a:lnTo>
                <a:lnTo>
                  <a:pt x="1140079" y="2578100"/>
                </a:lnTo>
                <a:lnTo>
                  <a:pt x="1158755" y="2628900"/>
                </a:lnTo>
                <a:lnTo>
                  <a:pt x="1178526" y="2667000"/>
                </a:lnTo>
                <a:lnTo>
                  <a:pt x="1199374" y="2705100"/>
                </a:lnTo>
                <a:lnTo>
                  <a:pt x="1221281" y="2755900"/>
                </a:lnTo>
                <a:lnTo>
                  <a:pt x="1244230" y="2794000"/>
                </a:lnTo>
                <a:lnTo>
                  <a:pt x="1268202" y="2832100"/>
                </a:lnTo>
                <a:lnTo>
                  <a:pt x="1293179" y="2870200"/>
                </a:lnTo>
                <a:lnTo>
                  <a:pt x="1319143" y="2908300"/>
                </a:lnTo>
                <a:lnTo>
                  <a:pt x="1346076" y="2946400"/>
                </a:lnTo>
                <a:lnTo>
                  <a:pt x="1373961" y="2984500"/>
                </a:lnTo>
                <a:lnTo>
                  <a:pt x="1402779" y="3022600"/>
                </a:lnTo>
                <a:lnTo>
                  <a:pt x="1432512" y="3060700"/>
                </a:lnTo>
                <a:lnTo>
                  <a:pt x="1463142" y="3086100"/>
                </a:lnTo>
                <a:lnTo>
                  <a:pt x="1494652" y="3124200"/>
                </a:lnTo>
                <a:lnTo>
                  <a:pt x="1527023" y="3162300"/>
                </a:lnTo>
                <a:lnTo>
                  <a:pt x="1560236" y="3187700"/>
                </a:lnTo>
                <a:lnTo>
                  <a:pt x="1594276" y="3225800"/>
                </a:lnTo>
                <a:lnTo>
                  <a:pt x="1629122" y="3251200"/>
                </a:lnTo>
                <a:lnTo>
                  <a:pt x="1664757" y="3276600"/>
                </a:lnTo>
                <a:lnTo>
                  <a:pt x="1701164" y="3302000"/>
                </a:lnTo>
                <a:lnTo>
                  <a:pt x="1738324" y="3340100"/>
                </a:lnTo>
                <a:lnTo>
                  <a:pt x="1776219" y="3365500"/>
                </a:lnTo>
                <a:lnTo>
                  <a:pt x="1814832" y="3390900"/>
                </a:lnTo>
                <a:lnTo>
                  <a:pt x="1854143" y="3416300"/>
                </a:lnTo>
                <a:lnTo>
                  <a:pt x="1894136" y="3441700"/>
                </a:lnTo>
                <a:lnTo>
                  <a:pt x="1934792" y="3454400"/>
                </a:lnTo>
                <a:lnTo>
                  <a:pt x="2018021" y="3505200"/>
                </a:lnTo>
                <a:lnTo>
                  <a:pt x="2103688" y="3530600"/>
                </a:lnTo>
                <a:lnTo>
                  <a:pt x="2147390" y="3556000"/>
                </a:lnTo>
                <a:lnTo>
                  <a:pt x="2191647" y="3568700"/>
                </a:lnTo>
                <a:lnTo>
                  <a:pt x="2467841" y="3644900"/>
                </a:lnTo>
                <a:lnTo>
                  <a:pt x="3044323" y="3644900"/>
                </a:lnTo>
                <a:lnTo>
                  <a:pt x="3181480" y="3606800"/>
                </a:lnTo>
                <a:lnTo>
                  <a:pt x="3226308" y="3606800"/>
                </a:lnTo>
                <a:lnTo>
                  <a:pt x="3270662" y="3594100"/>
                </a:lnTo>
                <a:lnTo>
                  <a:pt x="3314527" y="3568700"/>
                </a:lnTo>
                <a:lnTo>
                  <a:pt x="3443012" y="3530600"/>
                </a:lnTo>
                <a:lnTo>
                  <a:pt x="3484748" y="3505200"/>
                </a:lnTo>
                <a:lnTo>
                  <a:pt x="3525911" y="3492500"/>
                </a:lnTo>
                <a:lnTo>
                  <a:pt x="3606448" y="3441700"/>
                </a:lnTo>
                <a:lnTo>
                  <a:pt x="3645789" y="3429000"/>
                </a:lnTo>
                <a:lnTo>
                  <a:pt x="3684489" y="3403600"/>
                </a:lnTo>
                <a:lnTo>
                  <a:pt x="3722531" y="3378200"/>
                </a:lnTo>
                <a:lnTo>
                  <a:pt x="3759899" y="3352800"/>
                </a:lnTo>
                <a:lnTo>
                  <a:pt x="3796576" y="3327400"/>
                </a:lnTo>
                <a:lnTo>
                  <a:pt x="3832546" y="3302000"/>
                </a:lnTo>
                <a:lnTo>
                  <a:pt x="3867791" y="3263900"/>
                </a:lnTo>
                <a:lnTo>
                  <a:pt x="3902294" y="3238500"/>
                </a:lnTo>
                <a:lnTo>
                  <a:pt x="3936040" y="3213100"/>
                </a:lnTo>
                <a:lnTo>
                  <a:pt x="3969011" y="3175000"/>
                </a:lnTo>
                <a:lnTo>
                  <a:pt x="3985101" y="3162300"/>
                </a:lnTo>
                <a:lnTo>
                  <a:pt x="2659709" y="3162300"/>
                </a:lnTo>
                <a:lnTo>
                  <a:pt x="2611215" y="3149600"/>
                </a:lnTo>
                <a:lnTo>
                  <a:pt x="2563281" y="3149600"/>
                </a:lnTo>
                <a:lnTo>
                  <a:pt x="2377846" y="3098800"/>
                </a:lnTo>
                <a:lnTo>
                  <a:pt x="2289409" y="3073400"/>
                </a:lnTo>
                <a:lnTo>
                  <a:pt x="2246385" y="3048000"/>
                </a:lnTo>
                <a:lnTo>
                  <a:pt x="2204204" y="3035300"/>
                </a:lnTo>
                <a:lnTo>
                  <a:pt x="2162904" y="3009900"/>
                </a:lnTo>
                <a:lnTo>
                  <a:pt x="2122518" y="2984500"/>
                </a:lnTo>
                <a:lnTo>
                  <a:pt x="2083083" y="2959100"/>
                </a:lnTo>
                <a:lnTo>
                  <a:pt x="2044634" y="2933700"/>
                </a:lnTo>
                <a:lnTo>
                  <a:pt x="2007208" y="2908300"/>
                </a:lnTo>
                <a:lnTo>
                  <a:pt x="1970839" y="2882900"/>
                </a:lnTo>
                <a:lnTo>
                  <a:pt x="1935563" y="2844800"/>
                </a:lnTo>
                <a:lnTo>
                  <a:pt x="1901415" y="2819400"/>
                </a:lnTo>
                <a:lnTo>
                  <a:pt x="1868433" y="2781300"/>
                </a:lnTo>
                <a:lnTo>
                  <a:pt x="1836650" y="2755900"/>
                </a:lnTo>
                <a:lnTo>
                  <a:pt x="1806102" y="2717800"/>
                </a:lnTo>
                <a:lnTo>
                  <a:pt x="1776826" y="2679700"/>
                </a:lnTo>
                <a:lnTo>
                  <a:pt x="1748857" y="2641600"/>
                </a:lnTo>
                <a:lnTo>
                  <a:pt x="1722230" y="2603500"/>
                </a:lnTo>
                <a:lnTo>
                  <a:pt x="1696982" y="2565400"/>
                </a:lnTo>
                <a:lnTo>
                  <a:pt x="1673146" y="2527300"/>
                </a:lnTo>
                <a:lnTo>
                  <a:pt x="1650761" y="2489200"/>
                </a:lnTo>
                <a:lnTo>
                  <a:pt x="1629860" y="2438400"/>
                </a:lnTo>
                <a:lnTo>
                  <a:pt x="1610479" y="2400300"/>
                </a:lnTo>
                <a:lnTo>
                  <a:pt x="1592655" y="2349500"/>
                </a:lnTo>
                <a:lnTo>
                  <a:pt x="1576422" y="2311400"/>
                </a:lnTo>
                <a:lnTo>
                  <a:pt x="1561817" y="2260600"/>
                </a:lnTo>
                <a:lnTo>
                  <a:pt x="1548874" y="2222500"/>
                </a:lnTo>
                <a:lnTo>
                  <a:pt x="1537630" y="2171700"/>
                </a:lnTo>
                <a:lnTo>
                  <a:pt x="1528121" y="2120900"/>
                </a:lnTo>
                <a:close/>
              </a:path>
              <a:path w="4516120" h="3657600">
                <a:moveTo>
                  <a:pt x="4494910" y="1625600"/>
                </a:moveTo>
                <a:lnTo>
                  <a:pt x="0" y="1625600"/>
                </a:lnTo>
                <a:lnTo>
                  <a:pt x="0" y="1828800"/>
                </a:lnTo>
                <a:lnTo>
                  <a:pt x="504246" y="1828800"/>
                </a:lnTo>
                <a:lnTo>
                  <a:pt x="504246" y="1917700"/>
                </a:lnTo>
                <a:lnTo>
                  <a:pt x="0" y="1917700"/>
                </a:lnTo>
                <a:lnTo>
                  <a:pt x="0" y="2120900"/>
                </a:lnTo>
                <a:lnTo>
                  <a:pt x="3988339" y="2120900"/>
                </a:lnTo>
                <a:lnTo>
                  <a:pt x="3978829" y="2171700"/>
                </a:lnTo>
                <a:lnTo>
                  <a:pt x="3967585" y="2222500"/>
                </a:lnTo>
                <a:lnTo>
                  <a:pt x="3954643" y="2260600"/>
                </a:lnTo>
                <a:lnTo>
                  <a:pt x="3940037" y="2311400"/>
                </a:lnTo>
                <a:lnTo>
                  <a:pt x="3923805" y="2349500"/>
                </a:lnTo>
                <a:lnTo>
                  <a:pt x="3905980" y="2400300"/>
                </a:lnTo>
                <a:lnTo>
                  <a:pt x="3886600" y="2438400"/>
                </a:lnTo>
                <a:lnTo>
                  <a:pt x="3865699" y="2489200"/>
                </a:lnTo>
                <a:lnTo>
                  <a:pt x="3843313" y="2527300"/>
                </a:lnTo>
                <a:lnTo>
                  <a:pt x="3819478" y="2565400"/>
                </a:lnTo>
                <a:lnTo>
                  <a:pt x="3794229" y="2603500"/>
                </a:lnTo>
                <a:lnTo>
                  <a:pt x="3767602" y="2641600"/>
                </a:lnTo>
                <a:lnTo>
                  <a:pt x="3739633" y="2679700"/>
                </a:lnTo>
                <a:lnTo>
                  <a:pt x="3710357" y="2717800"/>
                </a:lnTo>
                <a:lnTo>
                  <a:pt x="3679810" y="2755900"/>
                </a:lnTo>
                <a:lnTo>
                  <a:pt x="3648027" y="2781300"/>
                </a:lnTo>
                <a:lnTo>
                  <a:pt x="3615044" y="2819400"/>
                </a:lnTo>
                <a:lnTo>
                  <a:pt x="3580897" y="2844800"/>
                </a:lnTo>
                <a:lnTo>
                  <a:pt x="3545621" y="2882900"/>
                </a:lnTo>
                <a:lnTo>
                  <a:pt x="3509252" y="2908300"/>
                </a:lnTo>
                <a:lnTo>
                  <a:pt x="3471825" y="2933700"/>
                </a:lnTo>
                <a:lnTo>
                  <a:pt x="3433376" y="2959100"/>
                </a:lnTo>
                <a:lnTo>
                  <a:pt x="3393941" y="2984500"/>
                </a:lnTo>
                <a:lnTo>
                  <a:pt x="3353556" y="3009900"/>
                </a:lnTo>
                <a:lnTo>
                  <a:pt x="3312255" y="3035300"/>
                </a:lnTo>
                <a:lnTo>
                  <a:pt x="3270075" y="3048000"/>
                </a:lnTo>
                <a:lnTo>
                  <a:pt x="3227050" y="3073400"/>
                </a:lnTo>
                <a:lnTo>
                  <a:pt x="3138613" y="3098800"/>
                </a:lnTo>
                <a:lnTo>
                  <a:pt x="2953178" y="3149600"/>
                </a:lnTo>
                <a:lnTo>
                  <a:pt x="2905244" y="3149600"/>
                </a:lnTo>
                <a:lnTo>
                  <a:pt x="2856751" y="3162300"/>
                </a:lnTo>
                <a:lnTo>
                  <a:pt x="3985101" y="3162300"/>
                </a:lnTo>
                <a:lnTo>
                  <a:pt x="4001190" y="3149600"/>
                </a:lnTo>
                <a:lnTo>
                  <a:pt x="4032562" y="3111500"/>
                </a:lnTo>
                <a:lnTo>
                  <a:pt x="4063108" y="3086100"/>
                </a:lnTo>
                <a:lnTo>
                  <a:pt x="4092813" y="3048000"/>
                </a:lnTo>
                <a:lnTo>
                  <a:pt x="4121659" y="3009900"/>
                </a:lnTo>
                <a:lnTo>
                  <a:pt x="4149631" y="2984500"/>
                </a:lnTo>
                <a:lnTo>
                  <a:pt x="4176710" y="2946400"/>
                </a:lnTo>
                <a:lnTo>
                  <a:pt x="4202881" y="2908300"/>
                </a:lnTo>
                <a:lnTo>
                  <a:pt x="4228126" y="2870200"/>
                </a:lnTo>
                <a:lnTo>
                  <a:pt x="4252429" y="2832100"/>
                </a:lnTo>
                <a:lnTo>
                  <a:pt x="4275774" y="2794000"/>
                </a:lnTo>
                <a:lnTo>
                  <a:pt x="4298142" y="2755900"/>
                </a:lnTo>
                <a:lnTo>
                  <a:pt x="4319519" y="2705100"/>
                </a:lnTo>
                <a:lnTo>
                  <a:pt x="4339886" y="2667000"/>
                </a:lnTo>
                <a:lnTo>
                  <a:pt x="4359228" y="2628900"/>
                </a:lnTo>
                <a:lnTo>
                  <a:pt x="4377527" y="2590800"/>
                </a:lnTo>
                <a:lnTo>
                  <a:pt x="4394767" y="2540000"/>
                </a:lnTo>
                <a:lnTo>
                  <a:pt x="4410931" y="2501900"/>
                </a:lnTo>
                <a:lnTo>
                  <a:pt x="4426002" y="2463800"/>
                </a:lnTo>
                <a:lnTo>
                  <a:pt x="4439963" y="2413000"/>
                </a:lnTo>
                <a:lnTo>
                  <a:pt x="4452799" y="2374900"/>
                </a:lnTo>
                <a:lnTo>
                  <a:pt x="4464491" y="2324100"/>
                </a:lnTo>
                <a:lnTo>
                  <a:pt x="4475024" y="2273300"/>
                </a:lnTo>
                <a:lnTo>
                  <a:pt x="4484380" y="2235200"/>
                </a:lnTo>
                <a:lnTo>
                  <a:pt x="4492543" y="2184400"/>
                </a:lnTo>
                <a:lnTo>
                  <a:pt x="4499496" y="2146300"/>
                </a:lnTo>
                <a:lnTo>
                  <a:pt x="4505223" y="2095500"/>
                </a:lnTo>
                <a:lnTo>
                  <a:pt x="4509706" y="2044700"/>
                </a:lnTo>
                <a:lnTo>
                  <a:pt x="4512929" y="1993900"/>
                </a:lnTo>
                <a:lnTo>
                  <a:pt x="4514875" y="1943100"/>
                </a:lnTo>
                <a:lnTo>
                  <a:pt x="4515527" y="1905000"/>
                </a:lnTo>
                <a:lnTo>
                  <a:pt x="4514738" y="1841500"/>
                </a:lnTo>
                <a:lnTo>
                  <a:pt x="4512385" y="1790700"/>
                </a:lnTo>
                <a:lnTo>
                  <a:pt x="4508491" y="1739900"/>
                </a:lnTo>
                <a:lnTo>
                  <a:pt x="4503077" y="1689100"/>
                </a:lnTo>
                <a:lnTo>
                  <a:pt x="4496166" y="1638300"/>
                </a:lnTo>
                <a:lnTo>
                  <a:pt x="4495308" y="1638300"/>
                </a:lnTo>
                <a:lnTo>
                  <a:pt x="4494910" y="1625600"/>
                </a:lnTo>
                <a:close/>
              </a:path>
              <a:path w="4516120" h="3657600">
                <a:moveTo>
                  <a:pt x="4001197" y="0"/>
                </a:moveTo>
                <a:lnTo>
                  <a:pt x="4001197" y="139700"/>
                </a:lnTo>
                <a:lnTo>
                  <a:pt x="2595553" y="139700"/>
                </a:lnTo>
                <a:lnTo>
                  <a:pt x="2547545" y="152400"/>
                </a:lnTo>
                <a:lnTo>
                  <a:pt x="2499931" y="152400"/>
                </a:lnTo>
                <a:lnTo>
                  <a:pt x="2405956" y="177800"/>
                </a:lnTo>
                <a:lnTo>
                  <a:pt x="2359631" y="177800"/>
                </a:lnTo>
                <a:lnTo>
                  <a:pt x="2223515" y="215900"/>
                </a:lnTo>
                <a:lnTo>
                  <a:pt x="2179155" y="241300"/>
                </a:lnTo>
                <a:lnTo>
                  <a:pt x="2092059" y="266700"/>
                </a:lnTo>
                <a:lnTo>
                  <a:pt x="2049358" y="292100"/>
                </a:lnTo>
                <a:lnTo>
                  <a:pt x="2007246" y="304800"/>
                </a:lnTo>
                <a:lnTo>
                  <a:pt x="1924857" y="355600"/>
                </a:lnTo>
                <a:lnTo>
                  <a:pt x="1884616" y="368300"/>
                </a:lnTo>
                <a:lnTo>
                  <a:pt x="1845034" y="393700"/>
                </a:lnTo>
                <a:lnTo>
                  <a:pt x="1806128" y="419100"/>
                </a:lnTo>
                <a:lnTo>
                  <a:pt x="1767917" y="444500"/>
                </a:lnTo>
                <a:lnTo>
                  <a:pt x="1730418" y="469900"/>
                </a:lnTo>
                <a:lnTo>
                  <a:pt x="1693649" y="495300"/>
                </a:lnTo>
                <a:lnTo>
                  <a:pt x="1657627" y="533400"/>
                </a:lnTo>
                <a:lnTo>
                  <a:pt x="1622369" y="558800"/>
                </a:lnTo>
                <a:lnTo>
                  <a:pt x="1587895" y="584200"/>
                </a:lnTo>
                <a:lnTo>
                  <a:pt x="1554220" y="622300"/>
                </a:lnTo>
                <a:lnTo>
                  <a:pt x="1521364" y="647700"/>
                </a:lnTo>
                <a:lnTo>
                  <a:pt x="1489343" y="685800"/>
                </a:lnTo>
                <a:lnTo>
                  <a:pt x="1458175" y="711200"/>
                </a:lnTo>
                <a:lnTo>
                  <a:pt x="1427878" y="749300"/>
                </a:lnTo>
                <a:lnTo>
                  <a:pt x="1398470" y="787400"/>
                </a:lnTo>
                <a:lnTo>
                  <a:pt x="1369968" y="825500"/>
                </a:lnTo>
                <a:lnTo>
                  <a:pt x="1342389" y="863600"/>
                </a:lnTo>
                <a:lnTo>
                  <a:pt x="1315752" y="901700"/>
                </a:lnTo>
                <a:lnTo>
                  <a:pt x="1290075" y="939800"/>
                </a:lnTo>
                <a:lnTo>
                  <a:pt x="1265374" y="977900"/>
                </a:lnTo>
                <a:lnTo>
                  <a:pt x="1241667" y="1016000"/>
                </a:lnTo>
                <a:lnTo>
                  <a:pt x="1218972" y="1054100"/>
                </a:lnTo>
                <a:lnTo>
                  <a:pt x="1197308" y="1092200"/>
                </a:lnTo>
                <a:lnTo>
                  <a:pt x="1176690" y="1130300"/>
                </a:lnTo>
                <a:lnTo>
                  <a:pt x="1157138" y="1181100"/>
                </a:lnTo>
                <a:lnTo>
                  <a:pt x="1138668" y="1219200"/>
                </a:lnTo>
                <a:lnTo>
                  <a:pt x="1121298" y="1270000"/>
                </a:lnTo>
                <a:lnTo>
                  <a:pt x="1105047" y="1308100"/>
                </a:lnTo>
                <a:lnTo>
                  <a:pt x="1089931" y="1358900"/>
                </a:lnTo>
                <a:lnTo>
                  <a:pt x="1075969" y="1397000"/>
                </a:lnTo>
                <a:lnTo>
                  <a:pt x="1063177" y="1447800"/>
                </a:lnTo>
                <a:lnTo>
                  <a:pt x="1051574" y="1485900"/>
                </a:lnTo>
                <a:lnTo>
                  <a:pt x="1041177" y="1536700"/>
                </a:lnTo>
                <a:lnTo>
                  <a:pt x="1032004" y="1587500"/>
                </a:lnTo>
                <a:lnTo>
                  <a:pt x="1024073" y="1625600"/>
                </a:lnTo>
                <a:lnTo>
                  <a:pt x="1535586" y="1625600"/>
                </a:lnTo>
                <a:lnTo>
                  <a:pt x="1546545" y="1587500"/>
                </a:lnTo>
                <a:lnTo>
                  <a:pt x="1559229" y="1536700"/>
                </a:lnTo>
                <a:lnTo>
                  <a:pt x="1573602" y="1485900"/>
                </a:lnTo>
                <a:lnTo>
                  <a:pt x="1589627" y="1447800"/>
                </a:lnTo>
                <a:lnTo>
                  <a:pt x="1607268" y="1397000"/>
                </a:lnTo>
                <a:lnTo>
                  <a:pt x="1626490" y="1358900"/>
                </a:lnTo>
                <a:lnTo>
                  <a:pt x="1647255" y="1320800"/>
                </a:lnTo>
                <a:lnTo>
                  <a:pt x="1669528" y="1270000"/>
                </a:lnTo>
                <a:lnTo>
                  <a:pt x="1693273" y="1231900"/>
                </a:lnTo>
                <a:lnTo>
                  <a:pt x="1718453" y="1193800"/>
                </a:lnTo>
                <a:lnTo>
                  <a:pt x="1745031" y="1155700"/>
                </a:lnTo>
                <a:lnTo>
                  <a:pt x="1772973" y="1117600"/>
                </a:lnTo>
                <a:lnTo>
                  <a:pt x="1802241" y="1079500"/>
                </a:lnTo>
                <a:lnTo>
                  <a:pt x="1832799" y="1041400"/>
                </a:lnTo>
                <a:lnTo>
                  <a:pt x="1864612" y="1016000"/>
                </a:lnTo>
                <a:lnTo>
                  <a:pt x="1897642" y="977900"/>
                </a:lnTo>
                <a:lnTo>
                  <a:pt x="1931854" y="952500"/>
                </a:lnTo>
                <a:lnTo>
                  <a:pt x="1967212" y="914400"/>
                </a:lnTo>
                <a:lnTo>
                  <a:pt x="2003679" y="889000"/>
                </a:lnTo>
                <a:lnTo>
                  <a:pt x="2041218" y="863600"/>
                </a:lnTo>
                <a:lnTo>
                  <a:pt x="2079795" y="838200"/>
                </a:lnTo>
                <a:lnTo>
                  <a:pt x="2119372" y="812800"/>
                </a:lnTo>
                <a:lnTo>
                  <a:pt x="2159914" y="787400"/>
                </a:lnTo>
                <a:lnTo>
                  <a:pt x="2201383" y="762000"/>
                </a:lnTo>
                <a:lnTo>
                  <a:pt x="2243745" y="749300"/>
                </a:lnTo>
                <a:lnTo>
                  <a:pt x="2286962" y="723900"/>
                </a:lnTo>
                <a:lnTo>
                  <a:pt x="2375819" y="698500"/>
                </a:lnTo>
                <a:lnTo>
                  <a:pt x="2421386" y="673100"/>
                </a:lnTo>
                <a:lnTo>
                  <a:pt x="2467664" y="660400"/>
                </a:lnTo>
                <a:lnTo>
                  <a:pt x="2514616" y="660400"/>
                </a:lnTo>
                <a:lnTo>
                  <a:pt x="2610400" y="635000"/>
                </a:lnTo>
                <a:lnTo>
                  <a:pt x="4184858" y="635000"/>
                </a:lnTo>
                <a:lnTo>
                  <a:pt x="4252059" y="584200"/>
                </a:lnTo>
                <a:lnTo>
                  <a:pt x="4502920" y="381000"/>
                </a:lnTo>
                <a:lnTo>
                  <a:pt x="4001197" y="0"/>
                </a:lnTo>
                <a:close/>
              </a:path>
              <a:path w="4516120" h="3657600">
                <a:moveTo>
                  <a:pt x="4184858" y="635000"/>
                </a:moveTo>
                <a:lnTo>
                  <a:pt x="4001197" y="635000"/>
                </a:lnTo>
                <a:lnTo>
                  <a:pt x="4001197" y="774700"/>
                </a:lnTo>
                <a:lnTo>
                  <a:pt x="4067258" y="723900"/>
                </a:lnTo>
                <a:lnTo>
                  <a:pt x="4184858" y="6350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1485" dirty="0"/>
              <a:t>GR</a:t>
            </a:r>
            <a:r>
              <a:rPr spc="1530" dirty="0"/>
              <a:t>A</a:t>
            </a:r>
            <a:r>
              <a:rPr spc="200" dirty="0"/>
              <a:t>CI</a:t>
            </a:r>
            <a:r>
              <a:rPr spc="1905" dirty="0"/>
              <a:t>A</a:t>
            </a:r>
            <a:r>
              <a:rPr spc="1380" dirty="0"/>
              <a:t>S</a:t>
            </a:r>
          </a:p>
        </p:txBody>
      </p:sp>
      <p:sp>
        <p:nvSpPr>
          <p:cNvPr id="7" name="object 7"/>
          <p:cNvSpPr txBox="1"/>
          <p:nvPr/>
        </p:nvSpPr>
        <p:spPr>
          <a:xfrm>
            <a:off x="7675363" y="10630324"/>
            <a:ext cx="4606925" cy="323850"/>
          </a:xfrm>
          <a:prstGeom prst="rect">
            <a:avLst/>
          </a:prstGeom>
        </p:spPr>
        <p:txBody>
          <a:bodyPr vert="horz" wrap="square" lIns="0" tIns="13335" rIns="0" bIns="0" rtlCol="0">
            <a:spAutoFit/>
          </a:bodyPr>
          <a:lstStyle/>
          <a:p>
            <a:pPr marL="12700">
              <a:lnSpc>
                <a:spcPct val="100000"/>
              </a:lnSpc>
              <a:spcBef>
                <a:spcPts val="105"/>
              </a:spcBef>
            </a:pPr>
            <a:r>
              <a:rPr sz="1950" spc="125" dirty="0">
                <a:solidFill>
                  <a:srgbClr val="FFFFFF"/>
                </a:solidFill>
                <a:latin typeface="Verdana"/>
                <a:cs typeface="Verdana"/>
              </a:rPr>
              <a:t>Comodidad,</a:t>
            </a:r>
            <a:r>
              <a:rPr sz="1950" spc="-135" dirty="0">
                <a:solidFill>
                  <a:srgbClr val="FFFFFF"/>
                </a:solidFill>
                <a:latin typeface="Verdana"/>
                <a:cs typeface="Verdana"/>
              </a:rPr>
              <a:t> </a:t>
            </a:r>
            <a:r>
              <a:rPr sz="1950" spc="145" dirty="0">
                <a:solidFill>
                  <a:srgbClr val="FFFFFF"/>
                </a:solidFill>
                <a:latin typeface="Verdana"/>
                <a:cs typeface="Verdana"/>
              </a:rPr>
              <a:t>Seguridad</a:t>
            </a:r>
            <a:r>
              <a:rPr sz="1950" spc="-130" dirty="0">
                <a:solidFill>
                  <a:srgbClr val="FFFFFF"/>
                </a:solidFill>
                <a:latin typeface="Verdana"/>
                <a:cs typeface="Verdana"/>
              </a:rPr>
              <a:t> </a:t>
            </a:r>
            <a:r>
              <a:rPr sz="1950" spc="125" dirty="0">
                <a:solidFill>
                  <a:srgbClr val="FFFFFF"/>
                </a:solidFill>
                <a:latin typeface="Verdana"/>
                <a:cs typeface="Verdana"/>
              </a:rPr>
              <a:t>y</a:t>
            </a:r>
            <a:r>
              <a:rPr sz="1950" spc="-130" dirty="0">
                <a:solidFill>
                  <a:srgbClr val="FFFFFF"/>
                </a:solidFill>
                <a:latin typeface="Verdana"/>
                <a:cs typeface="Verdana"/>
              </a:rPr>
              <a:t> </a:t>
            </a:r>
            <a:r>
              <a:rPr sz="1950" spc="140" dirty="0">
                <a:solidFill>
                  <a:srgbClr val="FFFFFF"/>
                </a:solidFill>
                <a:latin typeface="Verdana"/>
                <a:cs typeface="Verdana"/>
              </a:rPr>
              <a:t>Servicio</a:t>
            </a:r>
            <a:endParaRPr sz="195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68383</TotalTime>
  <Words>762</Words>
  <Application>Microsoft Office PowerPoint</Application>
  <PresentationFormat>Personalizado</PresentationFormat>
  <Paragraphs>80</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Calibri</vt:lpstr>
      <vt:lpstr>Lato Light</vt:lpstr>
      <vt:lpstr>Verdana</vt:lpstr>
      <vt:lpstr>Office Theme</vt:lpstr>
      <vt:lpstr>PROCESO DE ATENCIÓN DE SUGERENCIAS, QUEJAS Y APELACIONES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PLANTILLA_GIRARDOT</dc:title>
  <dc:creator>Coordinador Talento Humano y Calidad</dc:creator>
  <cp:lastModifiedBy>Coordinador Sistemas</cp:lastModifiedBy>
  <cp:revision>363</cp:revision>
  <dcterms:created xsi:type="dcterms:W3CDTF">2022-08-22T13:54:47Z</dcterms:created>
  <dcterms:modified xsi:type="dcterms:W3CDTF">2024-08-27T12:41:08Z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2022-08-11T00:00:00Z</vt:filetime>
  </property>
  <property fmtid="{D5CDD505-2E9C-101B-9397-08002B2CF9AE}" pid="3" name="Creator">
    <vt:lpwstr>Adobe Illustrator 26.0 (Windows)</vt:lpwstr>
  </property>
  <property fmtid="{D5CDD505-2E9C-101B-9397-08002B2CF9AE}" pid="4" name="LastSaved">
    <vt:filetime>2022-08-22T00:00:00Z</vt:filetime>
  </property>
</Properties>
</file>